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3">
  <p:sldMasterIdLst>
    <p:sldMasterId id="2147483648" r:id="rId4"/>
  </p:sldMasterIdLst>
  <p:notesMasterIdLst>
    <p:notesMasterId r:id="rId26"/>
  </p:notesMasterIdLst>
  <p:handoutMasterIdLst>
    <p:handoutMasterId r:id="rId27"/>
  </p:handoutMasterIdLst>
  <p:sldIdLst>
    <p:sldId id="256" r:id="rId5"/>
    <p:sldId id="269" r:id="rId6"/>
    <p:sldId id="280" r:id="rId7"/>
    <p:sldId id="281" r:id="rId8"/>
    <p:sldId id="274" r:id="rId9"/>
    <p:sldId id="275" r:id="rId10"/>
    <p:sldId id="277" r:id="rId11"/>
    <p:sldId id="284" r:id="rId12"/>
    <p:sldId id="270" r:id="rId13"/>
    <p:sldId id="289" r:id="rId14"/>
    <p:sldId id="272" r:id="rId15"/>
    <p:sldId id="273" r:id="rId16"/>
    <p:sldId id="271" r:id="rId17"/>
    <p:sldId id="286" r:id="rId18"/>
    <p:sldId id="279" r:id="rId19"/>
    <p:sldId id="285" r:id="rId20"/>
    <p:sldId id="288" r:id="rId21"/>
    <p:sldId id="283" r:id="rId22"/>
    <p:sldId id="282" r:id="rId23"/>
    <p:sldId id="278" r:id="rId24"/>
    <p:sldId id="267" r:id="rId25"/>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75D5"/>
    <a:srgbClr val="BD9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78733" autoAdjust="0"/>
  </p:normalViewPr>
  <p:slideViewPr>
    <p:cSldViewPr snapToGrid="0">
      <p:cViewPr varScale="1">
        <p:scale>
          <a:sx n="99" d="100"/>
          <a:sy n="99" d="100"/>
        </p:scale>
        <p:origin x="108" y="408"/>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7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01724-5C5A-402A-B907-ECA89FAFA97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nl-NL"/>
        </a:p>
      </dgm:t>
    </dgm:pt>
    <dgm:pt modelId="{6ABE9384-859D-4C4C-B983-2B1E39A8B348}">
      <dgm:prSet phldrT="[Text]"/>
      <dgm:spPr/>
      <dgm:t>
        <a:bodyPr rtlCol="0"/>
        <a:lstStyle/>
        <a:p>
          <a:pPr>
            <a:lnSpc>
              <a:spcPct val="100000"/>
            </a:lnSpc>
          </a:pPr>
          <a:r>
            <a:rPr lang="nl-NL" dirty="0"/>
            <a:t>Mensenrechten</a:t>
          </a:r>
          <a:endParaRPr lang="nl-NL" noProof="0" dirty="0"/>
        </a:p>
      </dgm:t>
    </dgm:pt>
    <dgm:pt modelId="{4C63E530-1425-407B-8508-FAC57680DEF0}" type="parTrans" cxnId="{929B611D-ADB7-45E4-812D-4E288BD2D31C}">
      <dgm:prSet/>
      <dgm:spPr/>
      <dgm:t>
        <a:bodyPr rtlCol="0"/>
        <a:lstStyle/>
        <a:p>
          <a:pPr rtl="0"/>
          <a:endParaRPr lang="nl-NL" noProof="0" dirty="0"/>
        </a:p>
      </dgm:t>
    </dgm:pt>
    <dgm:pt modelId="{012549DD-A1CA-4571-A981-CFD78093EB20}" type="sibTrans" cxnId="{929B611D-ADB7-45E4-812D-4E288BD2D31C}">
      <dgm:prSet/>
      <dgm:spPr/>
      <dgm:t>
        <a:bodyPr rtlCol="0"/>
        <a:lstStyle/>
        <a:p>
          <a:pPr rtl="0"/>
          <a:endParaRPr lang="nl-NL" noProof="0" dirty="0"/>
        </a:p>
      </dgm:t>
    </dgm:pt>
    <dgm:pt modelId="{F7214975-5AC4-4CF8-9015-322498751A8A}">
      <dgm:prSet phldrT="[Text]"/>
      <dgm:spPr/>
      <dgm:t>
        <a:bodyPr rtlCol="0"/>
        <a:lstStyle/>
        <a:p>
          <a:pPr>
            <a:lnSpc>
              <a:spcPct val="100000"/>
            </a:lnSpc>
          </a:pPr>
          <a:r>
            <a:rPr lang="nl-NL" noProof="0" dirty="0"/>
            <a:t>Praktijk voorbeelden</a:t>
          </a:r>
        </a:p>
      </dgm:t>
    </dgm:pt>
    <dgm:pt modelId="{51AC1870-5B81-422A-9A2E-E1F58EF50843}" type="parTrans" cxnId="{B7CE7116-0D68-4E90-AA49-C97B6B372915}">
      <dgm:prSet/>
      <dgm:spPr/>
      <dgm:t>
        <a:bodyPr rtlCol="0"/>
        <a:lstStyle/>
        <a:p>
          <a:pPr rtl="0"/>
          <a:endParaRPr lang="nl-NL" noProof="0" dirty="0"/>
        </a:p>
      </dgm:t>
    </dgm:pt>
    <dgm:pt modelId="{CE7BE2A3-5633-4666-BB75-6164E26282D5}" type="sibTrans" cxnId="{B7CE7116-0D68-4E90-AA49-C97B6B372915}">
      <dgm:prSet/>
      <dgm:spPr/>
      <dgm:t>
        <a:bodyPr rtlCol="0"/>
        <a:lstStyle/>
        <a:p>
          <a:pPr rtl="0"/>
          <a:endParaRPr lang="nl-NL" noProof="0" dirty="0"/>
        </a:p>
      </dgm:t>
    </dgm:pt>
    <dgm:pt modelId="{483ED077-270D-4619-AE77-BE454431D9A4}">
      <dgm:prSet/>
      <dgm:spPr/>
      <dgm:t>
        <a:bodyPr/>
        <a:lstStyle/>
        <a:p>
          <a:pPr>
            <a:lnSpc>
              <a:spcPct val="100000"/>
            </a:lnSpc>
          </a:pPr>
          <a:r>
            <a:rPr lang="nl-NL"/>
            <a:t>Woorden doen er toe</a:t>
          </a:r>
          <a:endParaRPr lang="nl-NL" dirty="0"/>
        </a:p>
      </dgm:t>
    </dgm:pt>
    <dgm:pt modelId="{EAC50FEB-A0DA-41C8-89D2-603778CC17F4}" type="parTrans" cxnId="{57E7F2C6-BA6F-414B-9D51-D6BB43F2618F}">
      <dgm:prSet/>
      <dgm:spPr/>
      <dgm:t>
        <a:bodyPr/>
        <a:lstStyle/>
        <a:p>
          <a:endParaRPr lang="nl-NL"/>
        </a:p>
      </dgm:t>
    </dgm:pt>
    <dgm:pt modelId="{700FD45B-6B4A-4CE5-A560-8DEFB5739709}" type="sibTrans" cxnId="{57E7F2C6-BA6F-414B-9D51-D6BB43F2618F}">
      <dgm:prSet/>
      <dgm:spPr/>
      <dgm:t>
        <a:bodyPr/>
        <a:lstStyle/>
        <a:p>
          <a:endParaRPr lang="nl-NL"/>
        </a:p>
      </dgm:t>
    </dgm:pt>
    <dgm:pt modelId="{6FA86730-1CE5-4EBE-A9BA-FC19829C945A}">
      <dgm:prSet phldrT="[Text]"/>
      <dgm:spPr/>
      <dgm:t>
        <a:bodyPr rtlCol="0"/>
        <a:lstStyle/>
        <a:p>
          <a:pPr>
            <a:lnSpc>
              <a:spcPct val="100000"/>
            </a:lnSpc>
          </a:pPr>
          <a:r>
            <a:rPr lang="nl-NL" noProof="0" dirty="0"/>
            <a:t>Digitale Overheid</a:t>
          </a:r>
        </a:p>
      </dgm:t>
    </dgm:pt>
    <dgm:pt modelId="{F397379E-0BDA-46CE-8393-B1D10C55E1BA}" type="sibTrans" cxnId="{ACB259CB-0782-437C-AE91-04CE095D2AE5}">
      <dgm:prSet/>
      <dgm:spPr/>
      <dgm:t>
        <a:bodyPr rtlCol="0"/>
        <a:lstStyle/>
        <a:p>
          <a:pPr rtl="0"/>
          <a:endParaRPr lang="nl-NL" noProof="0" dirty="0"/>
        </a:p>
      </dgm:t>
    </dgm:pt>
    <dgm:pt modelId="{A1BB3DDB-A2CF-407F-9044-E3AC1B808421}" type="parTrans" cxnId="{ACB259CB-0782-437C-AE91-04CE095D2AE5}">
      <dgm:prSet/>
      <dgm:spPr/>
      <dgm:t>
        <a:bodyPr rtlCol="0"/>
        <a:lstStyle/>
        <a:p>
          <a:pPr rtl="0"/>
          <a:endParaRPr lang="nl-NL" noProof="0" dirty="0"/>
        </a:p>
      </dgm:t>
    </dgm:pt>
    <dgm:pt modelId="{44164630-2F05-47D6-AD96-D9713C7C94EA}" type="pres">
      <dgm:prSet presAssocID="{53001724-5C5A-402A-B907-ECA89FAFA97F}" presName="root" presStyleCnt="0">
        <dgm:presLayoutVars>
          <dgm:dir/>
          <dgm:resizeHandles val="exact"/>
        </dgm:presLayoutVars>
      </dgm:prSet>
      <dgm:spPr/>
    </dgm:pt>
    <dgm:pt modelId="{0A011B94-DA63-49A5-B81B-BC8751B3685F}" type="pres">
      <dgm:prSet presAssocID="{483ED077-270D-4619-AE77-BE454431D9A4}" presName="compNode" presStyleCnt="0"/>
      <dgm:spPr/>
    </dgm:pt>
    <dgm:pt modelId="{1BAFFE2F-4781-43EC-BE60-E51B11DE78D5}" type="pres">
      <dgm:prSet presAssocID="{483ED077-270D-4619-AE77-BE454431D9A4}" presName="bgRect" presStyleLbl="bgShp" presStyleIdx="0" presStyleCnt="4"/>
      <dgm:spPr/>
    </dgm:pt>
    <dgm:pt modelId="{D9EE7CEF-1C7B-4CC3-A697-F4AC2D95E0F2}" type="pres">
      <dgm:prSet presAssocID="{483ED077-270D-4619-AE77-BE454431D9A4}" presName="iconRect" presStyleLbl="node1" presStyleIdx="0" presStyleCnt="4"/>
      <dgm:spPr>
        <a:blipFill>
          <a:blip xmlns:r="http://schemas.openxmlformats.org/officeDocument/2006/relationships" r:embed="rId1"/>
          <a:srcRect/>
          <a:stretch>
            <a:fillRect l="-9000" r="-9000"/>
          </a:stretch>
        </a:blipFill>
      </dgm:spPr>
    </dgm:pt>
    <dgm:pt modelId="{ED11CE33-4BBC-406F-A2D8-900840B46D9A}" type="pres">
      <dgm:prSet presAssocID="{483ED077-270D-4619-AE77-BE454431D9A4}" presName="spaceRect" presStyleCnt="0"/>
      <dgm:spPr/>
    </dgm:pt>
    <dgm:pt modelId="{440DBC45-15F3-4FD4-B01B-7C63145506E0}" type="pres">
      <dgm:prSet presAssocID="{483ED077-270D-4619-AE77-BE454431D9A4}" presName="parTx" presStyleLbl="revTx" presStyleIdx="0" presStyleCnt="4">
        <dgm:presLayoutVars>
          <dgm:chMax val="0"/>
          <dgm:chPref val="0"/>
        </dgm:presLayoutVars>
      </dgm:prSet>
      <dgm:spPr/>
    </dgm:pt>
    <dgm:pt modelId="{B786CEF9-3AE1-4901-B96E-80660F0625EC}" type="pres">
      <dgm:prSet presAssocID="{700FD45B-6B4A-4CE5-A560-8DEFB5739709}" presName="sibTrans" presStyleCnt="0"/>
      <dgm:spPr/>
    </dgm:pt>
    <dgm:pt modelId="{BBB5EE06-EDF8-41BB-B38A-75BA74195339}" type="pres">
      <dgm:prSet presAssocID="{6FA86730-1CE5-4EBE-A9BA-FC19829C945A}" presName="compNode" presStyleCnt="0"/>
      <dgm:spPr/>
    </dgm:pt>
    <dgm:pt modelId="{BD3976FF-3460-411F-BC23-D0B68261F465}" type="pres">
      <dgm:prSet presAssocID="{6FA86730-1CE5-4EBE-A9BA-FC19829C945A}" presName="bgRect" presStyleLbl="bgShp" presStyleIdx="1" presStyleCnt="4"/>
      <dgm:spPr/>
    </dgm:pt>
    <dgm:pt modelId="{55596134-9829-4D70-890A-C69BBF81D77E}" type="pres">
      <dgm:prSet presAssocID="{6FA86730-1CE5-4EBE-A9BA-FC19829C945A}" presName="icon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ears"/>
        </a:ext>
      </dgm:extLst>
    </dgm:pt>
    <dgm:pt modelId="{EF52B154-BE74-4151-893E-30A55BCE1232}" type="pres">
      <dgm:prSet presAssocID="{6FA86730-1CE5-4EBE-A9BA-FC19829C945A}" presName="spaceRect" presStyleCnt="0"/>
      <dgm:spPr/>
    </dgm:pt>
    <dgm:pt modelId="{317AA252-427D-40A4-8C7D-92392117FEF6}" type="pres">
      <dgm:prSet presAssocID="{6FA86730-1CE5-4EBE-A9BA-FC19829C945A}" presName="parTx" presStyleLbl="revTx" presStyleIdx="1" presStyleCnt="4">
        <dgm:presLayoutVars>
          <dgm:chMax val="0"/>
          <dgm:chPref val="0"/>
        </dgm:presLayoutVars>
      </dgm:prSet>
      <dgm:spPr/>
    </dgm:pt>
    <dgm:pt modelId="{DB828AB6-BF3C-4FBC-936A-ABF577D4A72E}" type="pres">
      <dgm:prSet presAssocID="{F397379E-0BDA-46CE-8393-B1D10C55E1BA}" presName="sibTrans" presStyleCnt="0"/>
      <dgm:spPr/>
    </dgm:pt>
    <dgm:pt modelId="{2862063A-01C9-45B8-BC29-0877E16269D6}" type="pres">
      <dgm:prSet presAssocID="{6ABE9384-859D-4C4C-B983-2B1E39A8B348}" presName="compNode" presStyleCnt="0"/>
      <dgm:spPr/>
    </dgm:pt>
    <dgm:pt modelId="{5DD1A591-E379-4123-AFEF-0E0E1C78A6C8}" type="pres">
      <dgm:prSet presAssocID="{6ABE9384-859D-4C4C-B983-2B1E39A8B348}" presName="bgRect" presStyleLbl="bgShp" presStyleIdx="2" presStyleCnt="4"/>
      <dgm:spPr/>
    </dgm:pt>
    <dgm:pt modelId="{FCE68459-8AC8-4D4B-8B2A-B85347F651AB}" type="pres">
      <dgm:prSet presAssocID="{6ABE9384-859D-4C4C-B983-2B1E39A8B348}"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gnifying glass"/>
        </a:ext>
      </dgm:extLst>
    </dgm:pt>
    <dgm:pt modelId="{7840CE1B-2464-4289-B418-12904C5D46CE}" type="pres">
      <dgm:prSet presAssocID="{6ABE9384-859D-4C4C-B983-2B1E39A8B348}" presName="spaceRect" presStyleCnt="0"/>
      <dgm:spPr/>
    </dgm:pt>
    <dgm:pt modelId="{0F75F18A-3C22-462D-9DAB-5E8D88D9A51B}" type="pres">
      <dgm:prSet presAssocID="{6ABE9384-859D-4C4C-B983-2B1E39A8B348}" presName="parTx" presStyleLbl="revTx" presStyleIdx="2" presStyleCnt="4">
        <dgm:presLayoutVars>
          <dgm:chMax val="0"/>
          <dgm:chPref val="0"/>
        </dgm:presLayoutVars>
      </dgm:prSet>
      <dgm:spPr/>
    </dgm:pt>
    <dgm:pt modelId="{AC2B0169-D740-4583-96BE-D8F87AC7FE01}" type="pres">
      <dgm:prSet presAssocID="{012549DD-A1CA-4571-A981-CFD78093EB20}" presName="sibTrans" presStyleCnt="0"/>
      <dgm:spPr/>
    </dgm:pt>
    <dgm:pt modelId="{9602AFE8-70EE-42FC-9CD5-A2E6AA3E2091}" type="pres">
      <dgm:prSet presAssocID="{F7214975-5AC4-4CF8-9015-322498751A8A}" presName="compNode" presStyleCnt="0"/>
      <dgm:spPr/>
    </dgm:pt>
    <dgm:pt modelId="{B231036C-5FBE-4605-8393-F1B6359EE169}" type="pres">
      <dgm:prSet presAssocID="{F7214975-5AC4-4CF8-9015-322498751A8A}" presName="bgRect" presStyleLbl="bgShp" presStyleIdx="3" presStyleCnt="4"/>
      <dgm:spPr/>
    </dgm:pt>
    <dgm:pt modelId="{A64BFE9C-AA80-43CE-8FF6-8D33BAD07C57}" type="pres">
      <dgm:prSet presAssocID="{F7214975-5AC4-4CF8-9015-322498751A8A}"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Daily Calendar"/>
        </a:ext>
      </dgm:extLst>
    </dgm:pt>
    <dgm:pt modelId="{2D725CFB-B072-491A-B436-3AD21D0542FE}" type="pres">
      <dgm:prSet presAssocID="{F7214975-5AC4-4CF8-9015-322498751A8A}" presName="spaceRect" presStyleCnt="0"/>
      <dgm:spPr/>
    </dgm:pt>
    <dgm:pt modelId="{556AE736-B6E0-4DC7-8429-5ADFCF947C4F}" type="pres">
      <dgm:prSet presAssocID="{F7214975-5AC4-4CF8-9015-322498751A8A}" presName="parTx" presStyleLbl="revTx" presStyleIdx="3" presStyleCnt="4">
        <dgm:presLayoutVars>
          <dgm:chMax val="0"/>
          <dgm:chPref val="0"/>
        </dgm:presLayoutVars>
      </dgm:prSet>
      <dgm:spPr/>
    </dgm:pt>
  </dgm:ptLst>
  <dgm:cxnLst>
    <dgm:cxn modelId="{B7CE7116-0D68-4E90-AA49-C97B6B372915}" srcId="{53001724-5C5A-402A-B907-ECA89FAFA97F}" destId="{F7214975-5AC4-4CF8-9015-322498751A8A}" srcOrd="3" destOrd="0" parTransId="{51AC1870-5B81-422A-9A2E-E1F58EF50843}" sibTransId="{CE7BE2A3-5633-4666-BB75-6164E26282D5}"/>
    <dgm:cxn modelId="{929B611D-ADB7-45E4-812D-4E288BD2D31C}" srcId="{53001724-5C5A-402A-B907-ECA89FAFA97F}" destId="{6ABE9384-859D-4C4C-B983-2B1E39A8B348}" srcOrd="2" destOrd="0" parTransId="{4C63E530-1425-407B-8508-FAC57680DEF0}" sibTransId="{012549DD-A1CA-4571-A981-CFD78093EB20}"/>
    <dgm:cxn modelId="{E42F3627-E378-4611-9E44-8C53F460E990}" type="presOf" srcId="{6FA86730-1CE5-4EBE-A9BA-FC19829C945A}" destId="{317AA252-427D-40A4-8C7D-92392117FEF6}" srcOrd="0" destOrd="0" presId="urn:microsoft.com/office/officeart/2018/2/layout/IconVerticalSolidList"/>
    <dgm:cxn modelId="{1C605B4C-E51E-44B8-8933-D52963ED863D}" type="presOf" srcId="{6ABE9384-859D-4C4C-B983-2B1E39A8B348}" destId="{0F75F18A-3C22-462D-9DAB-5E8D88D9A51B}" srcOrd="0" destOrd="0" presId="urn:microsoft.com/office/officeart/2018/2/layout/IconVerticalSolidList"/>
    <dgm:cxn modelId="{D0D95555-C348-4CF7-8A46-F7A2BF92D08A}" type="presOf" srcId="{53001724-5C5A-402A-B907-ECA89FAFA97F}" destId="{44164630-2F05-47D6-AD96-D9713C7C94EA}" srcOrd="0" destOrd="0" presId="urn:microsoft.com/office/officeart/2018/2/layout/IconVerticalSolidList"/>
    <dgm:cxn modelId="{25117D8B-5CE2-438F-9411-12A7FD4D7BCF}" type="presOf" srcId="{F7214975-5AC4-4CF8-9015-322498751A8A}" destId="{556AE736-B6E0-4DC7-8429-5ADFCF947C4F}" srcOrd="0" destOrd="0" presId="urn:microsoft.com/office/officeart/2018/2/layout/IconVerticalSolidList"/>
    <dgm:cxn modelId="{3C4C45AE-919B-4405-98AB-ADDAF1C3F8BB}" type="presOf" srcId="{483ED077-270D-4619-AE77-BE454431D9A4}" destId="{440DBC45-15F3-4FD4-B01B-7C63145506E0}" srcOrd="0" destOrd="0" presId="urn:microsoft.com/office/officeart/2018/2/layout/IconVerticalSolidList"/>
    <dgm:cxn modelId="{57E7F2C6-BA6F-414B-9D51-D6BB43F2618F}" srcId="{53001724-5C5A-402A-B907-ECA89FAFA97F}" destId="{483ED077-270D-4619-AE77-BE454431D9A4}" srcOrd="0" destOrd="0" parTransId="{EAC50FEB-A0DA-41C8-89D2-603778CC17F4}" sibTransId="{700FD45B-6B4A-4CE5-A560-8DEFB5739709}"/>
    <dgm:cxn modelId="{ACB259CB-0782-437C-AE91-04CE095D2AE5}" srcId="{53001724-5C5A-402A-B907-ECA89FAFA97F}" destId="{6FA86730-1CE5-4EBE-A9BA-FC19829C945A}" srcOrd="1" destOrd="0" parTransId="{A1BB3DDB-A2CF-407F-9044-E3AC1B808421}" sibTransId="{F397379E-0BDA-46CE-8393-B1D10C55E1BA}"/>
    <dgm:cxn modelId="{14B24F46-4EC7-4F20-A2E5-AD85D16DD062}" type="presParOf" srcId="{44164630-2F05-47D6-AD96-D9713C7C94EA}" destId="{0A011B94-DA63-49A5-B81B-BC8751B3685F}" srcOrd="0" destOrd="0" presId="urn:microsoft.com/office/officeart/2018/2/layout/IconVerticalSolidList"/>
    <dgm:cxn modelId="{D3C19E27-B503-4A45-94CE-1F8AA6C7C5E9}" type="presParOf" srcId="{0A011B94-DA63-49A5-B81B-BC8751B3685F}" destId="{1BAFFE2F-4781-43EC-BE60-E51B11DE78D5}" srcOrd="0" destOrd="0" presId="urn:microsoft.com/office/officeart/2018/2/layout/IconVerticalSolidList"/>
    <dgm:cxn modelId="{728E6889-9D8B-4606-BDA2-B2DD856ECF87}" type="presParOf" srcId="{0A011B94-DA63-49A5-B81B-BC8751B3685F}" destId="{D9EE7CEF-1C7B-4CC3-A697-F4AC2D95E0F2}" srcOrd="1" destOrd="0" presId="urn:microsoft.com/office/officeart/2018/2/layout/IconVerticalSolidList"/>
    <dgm:cxn modelId="{809E8EDB-AB5D-44B3-9E86-0D2A2F9FC1E5}" type="presParOf" srcId="{0A011B94-DA63-49A5-B81B-BC8751B3685F}" destId="{ED11CE33-4BBC-406F-A2D8-900840B46D9A}" srcOrd="2" destOrd="0" presId="urn:microsoft.com/office/officeart/2018/2/layout/IconVerticalSolidList"/>
    <dgm:cxn modelId="{22022E68-C70C-435F-8A8D-EC2F655B8271}" type="presParOf" srcId="{0A011B94-DA63-49A5-B81B-BC8751B3685F}" destId="{440DBC45-15F3-4FD4-B01B-7C63145506E0}" srcOrd="3" destOrd="0" presId="urn:microsoft.com/office/officeart/2018/2/layout/IconVerticalSolidList"/>
    <dgm:cxn modelId="{E39B13A2-AF24-487E-9109-34E7CA60DDC2}" type="presParOf" srcId="{44164630-2F05-47D6-AD96-D9713C7C94EA}" destId="{B786CEF9-3AE1-4901-B96E-80660F0625EC}" srcOrd="1" destOrd="0" presId="urn:microsoft.com/office/officeart/2018/2/layout/IconVerticalSolidList"/>
    <dgm:cxn modelId="{9FB3D75A-7318-40AD-9643-F5D113BEF3EA}" type="presParOf" srcId="{44164630-2F05-47D6-AD96-D9713C7C94EA}" destId="{BBB5EE06-EDF8-41BB-B38A-75BA74195339}" srcOrd="2" destOrd="0" presId="urn:microsoft.com/office/officeart/2018/2/layout/IconVerticalSolidList"/>
    <dgm:cxn modelId="{9FE1ADA8-0652-4F08-909B-6F1F8C7865F7}" type="presParOf" srcId="{BBB5EE06-EDF8-41BB-B38A-75BA74195339}" destId="{BD3976FF-3460-411F-BC23-D0B68261F465}" srcOrd="0" destOrd="0" presId="urn:microsoft.com/office/officeart/2018/2/layout/IconVerticalSolidList"/>
    <dgm:cxn modelId="{02F1752E-8943-4CED-AB23-FD169E28320D}" type="presParOf" srcId="{BBB5EE06-EDF8-41BB-B38A-75BA74195339}" destId="{55596134-9829-4D70-890A-C69BBF81D77E}" srcOrd="1" destOrd="0" presId="urn:microsoft.com/office/officeart/2018/2/layout/IconVerticalSolidList"/>
    <dgm:cxn modelId="{B0AA3935-03A2-4CCF-A853-AB8E050001AB}" type="presParOf" srcId="{BBB5EE06-EDF8-41BB-B38A-75BA74195339}" destId="{EF52B154-BE74-4151-893E-30A55BCE1232}" srcOrd="2" destOrd="0" presId="urn:microsoft.com/office/officeart/2018/2/layout/IconVerticalSolidList"/>
    <dgm:cxn modelId="{27C9A290-584D-453B-93FD-FA35380C106B}" type="presParOf" srcId="{BBB5EE06-EDF8-41BB-B38A-75BA74195339}" destId="{317AA252-427D-40A4-8C7D-92392117FEF6}" srcOrd="3" destOrd="0" presId="urn:microsoft.com/office/officeart/2018/2/layout/IconVerticalSolidList"/>
    <dgm:cxn modelId="{78E03A4A-6EE4-4028-8A51-8793E0D3E1A8}" type="presParOf" srcId="{44164630-2F05-47D6-AD96-D9713C7C94EA}" destId="{DB828AB6-BF3C-4FBC-936A-ABF577D4A72E}" srcOrd="3" destOrd="0" presId="urn:microsoft.com/office/officeart/2018/2/layout/IconVerticalSolidList"/>
    <dgm:cxn modelId="{37B51E1B-2833-450E-AED0-0479588A1773}" type="presParOf" srcId="{44164630-2F05-47D6-AD96-D9713C7C94EA}" destId="{2862063A-01C9-45B8-BC29-0877E16269D6}" srcOrd="4" destOrd="0" presId="urn:microsoft.com/office/officeart/2018/2/layout/IconVerticalSolidList"/>
    <dgm:cxn modelId="{0568F507-FCED-4896-B7EE-3C55B05820B4}" type="presParOf" srcId="{2862063A-01C9-45B8-BC29-0877E16269D6}" destId="{5DD1A591-E379-4123-AFEF-0E0E1C78A6C8}" srcOrd="0" destOrd="0" presId="urn:microsoft.com/office/officeart/2018/2/layout/IconVerticalSolidList"/>
    <dgm:cxn modelId="{3350E533-B59F-4225-911C-3AF81C5BB096}" type="presParOf" srcId="{2862063A-01C9-45B8-BC29-0877E16269D6}" destId="{FCE68459-8AC8-4D4B-8B2A-B85347F651AB}" srcOrd="1" destOrd="0" presId="urn:microsoft.com/office/officeart/2018/2/layout/IconVerticalSolidList"/>
    <dgm:cxn modelId="{D1507AE6-EFD3-4D91-8F89-13072D5D3B99}" type="presParOf" srcId="{2862063A-01C9-45B8-BC29-0877E16269D6}" destId="{7840CE1B-2464-4289-B418-12904C5D46CE}" srcOrd="2" destOrd="0" presId="urn:microsoft.com/office/officeart/2018/2/layout/IconVerticalSolidList"/>
    <dgm:cxn modelId="{3F44C565-7FFB-4A68-99E4-AC437FE954ED}" type="presParOf" srcId="{2862063A-01C9-45B8-BC29-0877E16269D6}" destId="{0F75F18A-3C22-462D-9DAB-5E8D88D9A51B}" srcOrd="3" destOrd="0" presId="urn:microsoft.com/office/officeart/2018/2/layout/IconVerticalSolidList"/>
    <dgm:cxn modelId="{4A49B124-E089-4890-B36F-962056FA9588}" type="presParOf" srcId="{44164630-2F05-47D6-AD96-D9713C7C94EA}" destId="{AC2B0169-D740-4583-96BE-D8F87AC7FE01}" srcOrd="5" destOrd="0" presId="urn:microsoft.com/office/officeart/2018/2/layout/IconVerticalSolidList"/>
    <dgm:cxn modelId="{8CF64B13-46A8-42CA-8DD2-87241C9E1D4B}" type="presParOf" srcId="{44164630-2F05-47D6-AD96-D9713C7C94EA}" destId="{9602AFE8-70EE-42FC-9CD5-A2E6AA3E2091}" srcOrd="6" destOrd="0" presId="urn:microsoft.com/office/officeart/2018/2/layout/IconVerticalSolidList"/>
    <dgm:cxn modelId="{8CB9CD9D-905C-4263-9E48-D0A18051D03C}" type="presParOf" srcId="{9602AFE8-70EE-42FC-9CD5-A2E6AA3E2091}" destId="{B231036C-5FBE-4605-8393-F1B6359EE169}" srcOrd="0" destOrd="0" presId="urn:microsoft.com/office/officeart/2018/2/layout/IconVerticalSolidList"/>
    <dgm:cxn modelId="{82828E1A-3E6B-4878-B080-25C2C978B9AE}" type="presParOf" srcId="{9602AFE8-70EE-42FC-9CD5-A2E6AA3E2091}" destId="{A64BFE9C-AA80-43CE-8FF6-8D33BAD07C57}" srcOrd="1" destOrd="0" presId="urn:microsoft.com/office/officeart/2018/2/layout/IconVerticalSolidList"/>
    <dgm:cxn modelId="{07115384-BCC9-4BBA-9940-4283AA60CBB1}" type="presParOf" srcId="{9602AFE8-70EE-42FC-9CD5-A2E6AA3E2091}" destId="{2D725CFB-B072-491A-B436-3AD21D0542FE}" srcOrd="2" destOrd="0" presId="urn:microsoft.com/office/officeart/2018/2/layout/IconVerticalSolidList"/>
    <dgm:cxn modelId="{8EE77B3E-8046-4DAA-9D80-2E3511DF47D2}" type="presParOf" srcId="{9602AFE8-70EE-42FC-9CD5-A2E6AA3E2091}" destId="{556AE736-B6E0-4DC7-8429-5ADFCF947C4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FFE2F-4781-43EC-BE60-E51B11DE78D5}">
      <dsp:nvSpPr>
        <dsp:cNvPr id="0" name=""/>
        <dsp:cNvSpPr/>
      </dsp:nvSpPr>
      <dsp:spPr>
        <a:xfrm>
          <a:off x="0" y="1581"/>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EE7CEF-1C7B-4CC3-A697-F4AC2D95E0F2}">
      <dsp:nvSpPr>
        <dsp:cNvPr id="0" name=""/>
        <dsp:cNvSpPr/>
      </dsp:nvSpPr>
      <dsp:spPr>
        <a:xfrm>
          <a:off x="242435" y="181905"/>
          <a:ext cx="440791" cy="440791"/>
        </a:xfrm>
        <a:prstGeom prst="rect">
          <a:avLst/>
        </a:prstGeom>
        <a:blipFill>
          <a:blip xmlns:r="http://schemas.openxmlformats.org/officeDocument/2006/relationships" r:embed="rId1"/>
          <a:srcRect/>
          <a:stretch>
            <a:fillRect l="-9000" r="-9000"/>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DBC45-15F3-4FD4-B01B-7C63145506E0}">
      <dsp:nvSpPr>
        <dsp:cNvPr id="0" name=""/>
        <dsp:cNvSpPr/>
      </dsp:nvSpPr>
      <dsp:spPr>
        <a:xfrm>
          <a:off x="925662" y="1581"/>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anchor="ctr" anchorCtr="0">
          <a:noAutofit/>
        </a:bodyPr>
        <a:lstStyle/>
        <a:p>
          <a:pPr marL="0" lvl="0" indent="0" algn="l" defTabSz="977900">
            <a:lnSpc>
              <a:spcPct val="100000"/>
            </a:lnSpc>
            <a:spcBef>
              <a:spcPct val="0"/>
            </a:spcBef>
            <a:spcAft>
              <a:spcPct val="35000"/>
            </a:spcAft>
            <a:buNone/>
          </a:pPr>
          <a:r>
            <a:rPr lang="nl-NL" sz="2200" kern="1200"/>
            <a:t>Woorden doen er toe</a:t>
          </a:r>
          <a:endParaRPr lang="nl-NL" sz="2200" kern="1200" dirty="0"/>
        </a:p>
      </dsp:txBody>
      <dsp:txXfrm>
        <a:off x="925662" y="1581"/>
        <a:ext cx="3876368" cy="801439"/>
      </dsp:txXfrm>
    </dsp:sp>
    <dsp:sp modelId="{BD3976FF-3460-411F-BC23-D0B68261F465}">
      <dsp:nvSpPr>
        <dsp:cNvPr id="0" name=""/>
        <dsp:cNvSpPr/>
      </dsp:nvSpPr>
      <dsp:spPr>
        <a:xfrm>
          <a:off x="0" y="1003380"/>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96134-9829-4D70-890A-C69BBF81D77E}">
      <dsp:nvSpPr>
        <dsp:cNvPr id="0" name=""/>
        <dsp:cNvSpPr/>
      </dsp:nvSpPr>
      <dsp:spPr>
        <a:xfrm>
          <a:off x="242435" y="1183704"/>
          <a:ext cx="440791" cy="440791"/>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7AA252-427D-40A4-8C7D-92392117FEF6}">
      <dsp:nvSpPr>
        <dsp:cNvPr id="0" name=""/>
        <dsp:cNvSpPr/>
      </dsp:nvSpPr>
      <dsp:spPr>
        <a:xfrm>
          <a:off x="925662" y="1003380"/>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rtlCol="0" anchor="ctr" anchorCtr="0">
          <a:noAutofit/>
        </a:bodyPr>
        <a:lstStyle/>
        <a:p>
          <a:pPr marL="0" lvl="0" indent="0" algn="l" defTabSz="977900">
            <a:lnSpc>
              <a:spcPct val="100000"/>
            </a:lnSpc>
            <a:spcBef>
              <a:spcPct val="0"/>
            </a:spcBef>
            <a:spcAft>
              <a:spcPct val="35000"/>
            </a:spcAft>
            <a:buNone/>
          </a:pPr>
          <a:r>
            <a:rPr lang="nl-NL" sz="2200" kern="1200" noProof="0" dirty="0"/>
            <a:t>Digitale Overheid</a:t>
          </a:r>
        </a:p>
      </dsp:txBody>
      <dsp:txXfrm>
        <a:off x="925662" y="1003380"/>
        <a:ext cx="3876368" cy="801439"/>
      </dsp:txXfrm>
    </dsp:sp>
    <dsp:sp modelId="{5DD1A591-E379-4123-AFEF-0E0E1C78A6C8}">
      <dsp:nvSpPr>
        <dsp:cNvPr id="0" name=""/>
        <dsp:cNvSpPr/>
      </dsp:nvSpPr>
      <dsp:spPr>
        <a:xfrm>
          <a:off x="0" y="2005179"/>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68459-8AC8-4D4B-8B2A-B85347F651AB}">
      <dsp:nvSpPr>
        <dsp:cNvPr id="0" name=""/>
        <dsp:cNvSpPr/>
      </dsp:nvSpPr>
      <dsp:spPr>
        <a:xfrm>
          <a:off x="242435" y="2185503"/>
          <a:ext cx="440791" cy="44079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75F18A-3C22-462D-9DAB-5E8D88D9A51B}">
      <dsp:nvSpPr>
        <dsp:cNvPr id="0" name=""/>
        <dsp:cNvSpPr/>
      </dsp:nvSpPr>
      <dsp:spPr>
        <a:xfrm>
          <a:off x="925662" y="2005179"/>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rtlCol="0" anchor="ctr" anchorCtr="0">
          <a:noAutofit/>
        </a:bodyPr>
        <a:lstStyle/>
        <a:p>
          <a:pPr marL="0" lvl="0" indent="0" algn="l" defTabSz="977900">
            <a:lnSpc>
              <a:spcPct val="100000"/>
            </a:lnSpc>
            <a:spcBef>
              <a:spcPct val="0"/>
            </a:spcBef>
            <a:spcAft>
              <a:spcPct val="35000"/>
            </a:spcAft>
            <a:buNone/>
          </a:pPr>
          <a:r>
            <a:rPr lang="nl-NL" sz="2200" kern="1200" dirty="0"/>
            <a:t>Mensenrechten</a:t>
          </a:r>
          <a:endParaRPr lang="nl-NL" sz="2200" kern="1200" noProof="0" dirty="0"/>
        </a:p>
      </dsp:txBody>
      <dsp:txXfrm>
        <a:off x="925662" y="2005179"/>
        <a:ext cx="3876368" cy="801439"/>
      </dsp:txXfrm>
    </dsp:sp>
    <dsp:sp modelId="{B231036C-5FBE-4605-8393-F1B6359EE169}">
      <dsp:nvSpPr>
        <dsp:cNvPr id="0" name=""/>
        <dsp:cNvSpPr/>
      </dsp:nvSpPr>
      <dsp:spPr>
        <a:xfrm>
          <a:off x="0" y="3006978"/>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BFE9C-AA80-43CE-8FF6-8D33BAD07C57}">
      <dsp:nvSpPr>
        <dsp:cNvPr id="0" name=""/>
        <dsp:cNvSpPr/>
      </dsp:nvSpPr>
      <dsp:spPr>
        <a:xfrm>
          <a:off x="242435" y="3187302"/>
          <a:ext cx="440791" cy="44079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6AE736-B6E0-4DC7-8429-5ADFCF947C4F}">
      <dsp:nvSpPr>
        <dsp:cNvPr id="0" name=""/>
        <dsp:cNvSpPr/>
      </dsp:nvSpPr>
      <dsp:spPr>
        <a:xfrm>
          <a:off x="925662" y="3006978"/>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rtlCol="0" anchor="ctr" anchorCtr="0">
          <a:noAutofit/>
        </a:bodyPr>
        <a:lstStyle/>
        <a:p>
          <a:pPr marL="0" lvl="0" indent="0" algn="l" defTabSz="977900">
            <a:lnSpc>
              <a:spcPct val="100000"/>
            </a:lnSpc>
            <a:spcBef>
              <a:spcPct val="0"/>
            </a:spcBef>
            <a:spcAft>
              <a:spcPct val="35000"/>
            </a:spcAft>
            <a:buNone/>
          </a:pPr>
          <a:r>
            <a:rPr lang="nl-NL" sz="2200" kern="1200" noProof="0" dirty="0"/>
            <a:t>Praktijk voorbeelden</a:t>
          </a:r>
        </a:p>
      </dsp:txBody>
      <dsp:txXfrm>
        <a:off x="925662" y="3006978"/>
        <a:ext cx="3876368" cy="8014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Pictogram: verticale lijst, gevuld"/>
  <dgm:desc val="Dit kan worden gebruikt om een reeks visuele elementen van boven naar beneden weer te geven met tekst op niveau 1 of tekst op niveau 1 en niveau 2 die in een vorm is gegroepeerd. Het is geschikt voor pictogrammen of kleine afbeeldingen met langere omschrijvingen."/>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F02452F-7911-4920-889B-9C7F22D62F8C}" type="datetime1">
              <a:rPr lang="nl-NL" smtClean="0"/>
              <a:t>12-1-2026</a:t>
            </a:fld>
            <a:endParaRPr lang="nl-NL"/>
          </a:p>
        </p:txBody>
      </p:sp>
      <p:sp>
        <p:nvSpPr>
          <p:cNvPr id="4" name="Tijdelijke aanduiding voor voettekst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668C69-0C3E-40A2-B4A0-B2C8B71D8E3A}" type="slidenum">
              <a:rPr lang="nl-NL" smtClean="0"/>
              <a:t>‹nr.›</a:t>
            </a:fld>
            <a:endParaRPr lang="nl-NL"/>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51D6B4D-328E-4842-9B26-53DF5800795B}" type="datetime1">
              <a:rPr lang="nl-NL" noProof="0" smtClean="0"/>
              <a:t>12-1-2026</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E000EEB-8338-48D7-8EE8-EE0082EF7602}" type="slidenum">
              <a:rPr lang="nl-NL" noProof="0" smtClean="0"/>
              <a:t>‹nr.›</a:t>
            </a:fld>
            <a:endParaRPr lang="nl-NL" noProof="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digitaleoverheid.nl/nederlandse-digitaliseringsstrategie-nds/" TargetMode="External"/><Relationship Id="rId13" Type="http://schemas.openxmlformats.org/officeDocument/2006/relationships/hyperlink" Target="https://www.rijksoverheid.nl/ministeries/ministerie-van-financien" TargetMode="External"/><Relationship Id="rId18" Type="http://schemas.openxmlformats.org/officeDocument/2006/relationships/hyperlink" Target="https://wetten.overheid.nl/BWBR0015524/2025-04-17" TargetMode="External"/><Relationship Id="rId26" Type="http://schemas.openxmlformats.org/officeDocument/2006/relationships/hyperlink" Target="https://www.rijksoverheid.nl/onderwerpen/financien-gemeenten-en-provincies/documenten/rapporten/2025/03/21/verdeling-van-de-algemene-uitkering-uit-het-gemeentefonds-2025-stand-januari-2025" TargetMode="External"/><Relationship Id="rId3" Type="http://schemas.openxmlformats.org/officeDocument/2006/relationships/hyperlink" Target="https://www.raadsleden.nl/actueel/nieuws/raad-kan-veel-betekenen-voor-bedrijfsvoering-gemeente/?acceptCookies=6957c24032eb5" TargetMode="External"/><Relationship Id="rId21" Type="http://schemas.openxmlformats.org/officeDocument/2006/relationships/hyperlink" Target="https://vng.nl/artikelen/gemeenten-vallen-in-financieel-ravijn" TargetMode="External"/><Relationship Id="rId7" Type="http://schemas.openxmlformats.org/officeDocument/2006/relationships/hyperlink" Target="https://www.binnenlandsbestuur.nl/digitaal/cao/huis-van-thorbecke-gaat-in-de-steigers" TargetMode="External"/><Relationship Id="rId12" Type="http://schemas.openxmlformats.org/officeDocument/2006/relationships/hyperlink" Target="https://www.rijksoverheid.nl/ministeries/ministerie-van-binnenlandse-zaken-en-koninkrijksrelaties" TargetMode="External"/><Relationship Id="rId17" Type="http://schemas.openxmlformats.org/officeDocument/2006/relationships/hyperlink" Target="https://publiekesectoraccountants.nl/over-ons" TargetMode="External"/><Relationship Id="rId25" Type="http://schemas.openxmlformats.org/officeDocument/2006/relationships/hyperlink" Target="https://www.rijksoverheid.nl/onderwerpen/financien-gemeenten-en-provincies/gemeentefonds" TargetMode="External"/><Relationship Id="rId2" Type="http://schemas.openxmlformats.org/officeDocument/2006/relationships/slide" Target="../slides/slide1.xml"/><Relationship Id="rId16" Type="http://schemas.openxmlformats.org/officeDocument/2006/relationships/hyperlink" Target="https://www.edam-volendam.nl/rekenkamer-edam-volendam-jaarverslag-2024-2025" TargetMode="External"/><Relationship Id="rId20" Type="http://schemas.openxmlformats.org/officeDocument/2006/relationships/hyperlink" Target="https://www.norea.nl/organisatie/werkgroepen/werkgroep-international-digital-reporting-standards-idrs" TargetMode="External"/><Relationship Id="rId1" Type="http://schemas.openxmlformats.org/officeDocument/2006/relationships/notesMaster" Target="../notesMasters/notesMaster1.xml"/><Relationship Id="rId6" Type="http://schemas.openxmlformats.org/officeDocument/2006/relationships/hyperlink" Target="https://www.digitaleoverheid.nl/" TargetMode="External"/><Relationship Id="rId11" Type="http://schemas.openxmlformats.org/officeDocument/2006/relationships/hyperlink" Target="https://www.rekenkamer.nl/" TargetMode="External"/><Relationship Id="rId24" Type="http://schemas.openxmlformats.org/officeDocument/2006/relationships/hyperlink" Target="https://www.rijksoverheid.nl/documenten/begrotingen/2024/09/17/samenvatting-miljoenennota-2025" TargetMode="External"/><Relationship Id="rId5" Type="http://schemas.openxmlformats.org/officeDocument/2006/relationships/hyperlink" Target="https://ondernemersplein.overheid.nl/bedrijfsvoering/" TargetMode="External"/><Relationship Id="rId15" Type="http://schemas.openxmlformats.org/officeDocument/2006/relationships/hyperlink" Target="https://www.norea.nl/" TargetMode="External"/><Relationship Id="rId23" Type="http://schemas.openxmlformats.org/officeDocument/2006/relationships/hyperlink" Target="https://www.cbs.nl/nl-nl/visualisaties/dashboard-economie/bbp/economische-groei" TargetMode="External"/><Relationship Id="rId10" Type="http://schemas.openxmlformats.org/officeDocument/2006/relationships/hyperlink" Target="https://www.nationaleombudsman.nl/" TargetMode="External"/><Relationship Id="rId19" Type="http://schemas.openxmlformats.org/officeDocument/2006/relationships/hyperlink" Target="file:///C:\Users\nbo029\OneDrive%20-%20UWV\Nico%20Bond\000%20Scenarios\Advies%20DIenst\Digitale%20weerbaarheid%20en%20verantwoording\norea-reporting-initiaitive-v011-31-maart-2023-public-consultation-version.pdf" TargetMode="External"/><Relationship Id="rId4" Type="http://schemas.openxmlformats.org/officeDocument/2006/relationships/hyperlink" Target="https://www.raadsleden.nl/wat-doen-we/publicaties/sterke-raad/" TargetMode="External"/><Relationship Id="rId9" Type="http://schemas.openxmlformats.org/officeDocument/2006/relationships/hyperlink" Target="https://vng.nl/sites/default/files/2024-09/vng-digitale-agenda-gemeenten-2028.pdf" TargetMode="External"/><Relationship Id="rId14" Type="http://schemas.openxmlformats.org/officeDocument/2006/relationships/hyperlink" Target="https://www.auditdienstrijk.nl/" TargetMode="External"/><Relationship Id="rId22" Type="http://schemas.openxmlformats.org/officeDocument/2006/relationships/hyperlink" Target="https://www.ibabs.com/nl/gemeentes-en-overheden/burgerbetrokkenheid-2/"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igitaleoverheid.n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tten.overheid.nl/BWBR0015524/2025-04-1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rijksoverheid.nl/onderwerpen/financien-gemeenten-en-provincies/documenten/rapporten/2025/03/21/verdeling-van-de-algemene-uitkering-uit-het-gemeentefonds-2025-stand-januari-2025" TargetMode="External"/><Relationship Id="rId3" Type="http://schemas.openxmlformats.org/officeDocument/2006/relationships/hyperlink" Target="https://vng.nl/artikelen/gemeenten-vallen-in-financieel-ravijn" TargetMode="External"/><Relationship Id="rId7" Type="http://schemas.openxmlformats.org/officeDocument/2006/relationships/hyperlink" Target="https://www.rijksoverheid.nl/onderwerpen/financien-gemeenten-en-provincies/gemeentefond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rijksoverheid.nl/documenten/begrotingen/2024/09/17/samenvatting-miljoenennota-2025" TargetMode="External"/><Relationship Id="rId5" Type="http://schemas.openxmlformats.org/officeDocument/2006/relationships/hyperlink" Target="https://www.cbs.nl/nl-nl/visualisaties/dashboard-economie/bbp/economische-groei" TargetMode="External"/><Relationship Id="rId4" Type="http://schemas.openxmlformats.org/officeDocument/2006/relationships/hyperlink" Target="https://www.ibabs.com/nl/gemeentes-en-overheden/burgerbetrokkenheid-2/" TargetMode="External"/><Relationship Id="rId9" Type="http://schemas.openxmlformats.org/officeDocument/2006/relationships/hyperlink" Target="https://lias-webpub-edamvolendam-bg-2025.azurewebsites.ne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enederlandsegrondwet.nl/de-trias-politica-de-nederlandse-grondwet" TargetMode="External"/><Relationship Id="rId7" Type="http://schemas.openxmlformats.org/officeDocument/2006/relationships/hyperlink" Target="https://www.digitaleoverheid.nl/overzicht-van-alle-onderwerpen/wetgevin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etten.overheid.nl/" TargetMode="External"/><Relationship Id="rId5" Type="http://schemas.openxmlformats.org/officeDocument/2006/relationships/hyperlink" Target="https://www.raadvanstate.nl/adviezen/@56337/w04-04-0281/" TargetMode="External"/><Relationship Id="rId4" Type="http://schemas.openxmlformats.org/officeDocument/2006/relationships/hyperlink" Target="https://www.raadvanstate.nl/overrv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Raad kan veel betekenen voor bedrijfsvoering gemeente | Nederlandse Vereniging voor Raadsleden</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4"/>
              </a:rPr>
              <a:t>Sterke Raad | Nederlandse Vereniging voor Raadsleden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5"/>
              </a:rPr>
              <a:t>Bedrijfsvoering | Ondernemersplein</a:t>
            </a:r>
            <a:endParaRPr lang="en-US" dirty="0"/>
          </a:p>
          <a:p>
            <a:pPr rtl="0"/>
            <a:endParaRPr lang="nl-NL"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7"/>
              </a:rPr>
              <a:t>Huis van Thorbecke gaat in de steigers</a:t>
            </a:r>
            <a:endParaRPr lang="nl-NL" dirty="0"/>
          </a:p>
          <a:p>
            <a:pPr rtl="0"/>
            <a:endParaRPr lang="nl-NL" dirty="0">
              <a:hlinkClick r:id="rId6"/>
            </a:endParaRPr>
          </a:p>
          <a:p>
            <a:pPr rtl="0"/>
            <a:r>
              <a:rPr lang="nl-NL" dirty="0">
                <a:hlinkClick r:id="rId6"/>
              </a:rPr>
              <a:t>Home - Digitale Overheid</a:t>
            </a:r>
            <a:endParaRPr lang="nl-NL" dirty="0"/>
          </a:p>
          <a:p>
            <a:pPr rtl="0"/>
            <a:endParaRPr lang="nl-NL" dirty="0"/>
          </a:p>
          <a:p>
            <a:pPr rtl="0"/>
            <a:r>
              <a:rPr lang="nl-NL" dirty="0">
                <a:hlinkClick r:id="rId8"/>
              </a:rPr>
              <a:t>Nederlandse Digitaliseringsstrategie (NDS) - Digitale Overheid</a:t>
            </a:r>
            <a:endParaRPr lang="nl-NL" dirty="0"/>
          </a:p>
          <a:p>
            <a:pPr rtl="0"/>
            <a:endParaRPr lang="nl-NL" dirty="0"/>
          </a:p>
          <a:p>
            <a:pPr rtl="0"/>
            <a:r>
              <a:rPr lang="nl-NL" dirty="0">
                <a:hlinkClick r:id="rId9"/>
              </a:rPr>
              <a:t>Digitale Agenda Gemeenten 2028</a:t>
            </a:r>
            <a:endParaRPr lang="nl-NL" dirty="0"/>
          </a:p>
          <a:p>
            <a:pPr rtl="0"/>
            <a:endParaRPr lang="nl-NL" dirty="0"/>
          </a:p>
          <a:p>
            <a:pPr rtl="0"/>
            <a:r>
              <a:rPr lang="nl-NL" dirty="0">
                <a:hlinkClick r:id="rId10"/>
              </a:rPr>
              <a:t>Waarmee kunnen wij u helpen | Nationale ombudsman</a:t>
            </a:r>
            <a:endParaRPr lang="nl-NL" dirty="0"/>
          </a:p>
          <a:p>
            <a:pPr rtl="0"/>
            <a:endParaRPr lang="nl-NL" dirty="0"/>
          </a:p>
          <a:p>
            <a:pPr rtl="0"/>
            <a:r>
              <a:rPr lang="nl-NL" dirty="0">
                <a:hlinkClick r:id="rId11"/>
              </a:rPr>
              <a:t>Home | Algemene Rekenkamer</a:t>
            </a:r>
            <a:endParaRPr lang="nl-NL" dirty="0"/>
          </a:p>
          <a:p>
            <a:pPr rtl="0"/>
            <a:endParaRPr lang="nl-NL" dirty="0"/>
          </a:p>
          <a:p>
            <a:pPr rtl="0"/>
            <a:r>
              <a:rPr lang="nl-NL" dirty="0">
                <a:hlinkClick r:id="rId12"/>
              </a:rPr>
              <a:t>Ministerie van Binnenlandse Zaken en Koninkrijksrelaties | Rijksoverheid.nl</a:t>
            </a:r>
            <a:endParaRPr lang="nl-NL" dirty="0"/>
          </a:p>
          <a:p>
            <a:pPr rtl="0"/>
            <a:endParaRPr lang="nl-NL" dirty="0"/>
          </a:p>
          <a:p>
            <a:pPr rtl="0"/>
            <a:r>
              <a:rPr lang="nl-NL" dirty="0">
                <a:hlinkClick r:id="rId13"/>
              </a:rPr>
              <a:t>Ministerie van Financiën | Rijksoverheid.nl</a:t>
            </a:r>
            <a:endParaRPr lang="nl-NL" dirty="0"/>
          </a:p>
          <a:p>
            <a:pPr rtl="0"/>
            <a:endParaRPr lang="nl-NL" dirty="0"/>
          </a:p>
          <a:p>
            <a:pPr rtl="0"/>
            <a:r>
              <a:rPr lang="nl-NL" dirty="0">
                <a:hlinkClick r:id="rId14"/>
              </a:rPr>
              <a:t>Home | Auditdienst Rijk</a:t>
            </a:r>
            <a:r>
              <a:rPr lang="nl-NL" dirty="0"/>
              <a:t> </a:t>
            </a:r>
          </a:p>
          <a:p>
            <a:pPr rtl="0"/>
            <a:endParaRPr lang="nl-NL" dirty="0"/>
          </a:p>
          <a:p>
            <a:pPr rtl="0"/>
            <a:r>
              <a:rPr lang="nl-NL" dirty="0">
                <a:hlinkClick r:id="rId15"/>
              </a:rPr>
              <a:t>NOREA | NOREA</a:t>
            </a:r>
            <a:endParaRPr lang="nl-NL" dirty="0"/>
          </a:p>
          <a:p>
            <a:pPr rtl="0"/>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https://www.noord-holland.nl/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16"/>
              </a:rPr>
              <a:t>Rekenkamer Edam-Volendam jaarverslag 2024-2025 | Gemeente Edam-Volendam</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17"/>
              </a:rPr>
              <a:t>Over </a:t>
            </a:r>
            <a:r>
              <a:rPr lang="en-US" dirty="0" err="1">
                <a:hlinkClick r:id="rId17"/>
              </a:rPr>
              <a:t>ons</a:t>
            </a:r>
            <a:r>
              <a:rPr lang="en-US" dirty="0">
                <a:hlinkClick r:id="rId17"/>
              </a:rPr>
              <a:t> – </a:t>
            </a:r>
            <a:r>
              <a:rPr lang="en-US" dirty="0" err="1">
                <a:hlinkClick r:id="rId17"/>
              </a:rPr>
              <a:t>Publieke</a:t>
            </a:r>
            <a:r>
              <a:rPr lang="en-US" dirty="0">
                <a:hlinkClick r:id="rId17"/>
              </a:rPr>
              <a:t> Sector Accountants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nl-NL" sz="1200" b="0" i="0" u="none" strike="noStrike" kern="1200" baseline="0" dirty="0">
                <a:solidFill>
                  <a:schemeClr val="tx1"/>
                </a:solidFill>
                <a:latin typeface="+mn-lt"/>
                <a:ea typeface="+mn-ea"/>
                <a:cs typeface="+mn-cs"/>
              </a:rPr>
              <a:t>Nederlandse controlestandaarden NBA</a:t>
            </a:r>
          </a:p>
          <a:p>
            <a:endParaRPr lang="nl-NL" sz="1200" b="0" i="0" u="none" strike="noStrike" kern="1200" baseline="0" dirty="0">
              <a:solidFill>
                <a:schemeClr val="tx1"/>
              </a:solidFill>
              <a:latin typeface="+mn-lt"/>
              <a:ea typeface="+mn-ea"/>
              <a:cs typeface="+mn-cs"/>
            </a:endParaRPr>
          </a:p>
          <a:p>
            <a:r>
              <a:rPr lang="nl-NL" dirty="0">
                <a:hlinkClick r:id="rId18"/>
              </a:rPr>
              <a:t>wetten.nl - Regeling - Besluit accountantscontrole decentrale overheden - BWBR0015524</a:t>
            </a:r>
            <a:endParaRPr lang="nl-NL" dirty="0"/>
          </a:p>
          <a:p>
            <a:endParaRPr lang="nl-NL" dirty="0"/>
          </a:p>
          <a:p>
            <a:r>
              <a:rPr lang="nl-NL" dirty="0">
                <a:hlinkClick r:id="rId19"/>
              </a:rPr>
              <a:t>norea-reporting-initiaitive-v011-31-maart-2023-public-consultation-version.pdf</a:t>
            </a:r>
            <a:endParaRPr lang="nl-NL" dirty="0"/>
          </a:p>
          <a:p>
            <a:endParaRPr lang="nl-NL" dirty="0"/>
          </a:p>
          <a:p>
            <a:r>
              <a:rPr lang="nl-NL" dirty="0">
                <a:hlinkClick r:id="rId20"/>
              </a:rPr>
              <a:t>NOREA | Werkgroep International Digital Reporting Standards (IDRS)</a:t>
            </a:r>
            <a:endParaRPr lang="nl-NL" dirty="0"/>
          </a:p>
          <a:p>
            <a:endParaRPr lang="nl-NL" dirty="0"/>
          </a:p>
          <a:p>
            <a:r>
              <a:rPr lang="nl-NL" dirty="0">
                <a:hlinkClick r:id="rId21"/>
              </a:rPr>
              <a:t>Gemeenten vallen in financieel ravijn | VNG</a:t>
            </a:r>
            <a:endParaRPr lang="nl-NL" dirty="0"/>
          </a:p>
          <a:p>
            <a:endParaRPr lang="nl-NL" dirty="0"/>
          </a:p>
          <a:p>
            <a:r>
              <a:rPr lang="nl-NL" dirty="0">
                <a:hlinkClick r:id="rId22"/>
              </a:rPr>
              <a:t>9 Inspirerende voorbeelden om burgerbetrokkenheid te stimuleren – </a:t>
            </a:r>
            <a:r>
              <a:rPr lang="nl-NL" dirty="0" err="1">
                <a:hlinkClick r:id="rId22"/>
              </a:rPr>
              <a:t>iBabs</a:t>
            </a:r>
            <a:endParaRPr lang="nl-NL" dirty="0"/>
          </a:p>
          <a:p>
            <a:endParaRPr lang="nl-NL" dirty="0"/>
          </a:p>
          <a:p>
            <a:r>
              <a:rPr lang="nl-NL" dirty="0">
                <a:hlinkClick r:id="rId23"/>
              </a:rPr>
              <a:t>Economische groei | CBS</a:t>
            </a:r>
            <a:r>
              <a:rPr lang="nl-NL" dirty="0"/>
              <a:t>  BBP </a:t>
            </a:r>
            <a:r>
              <a:rPr lang="nl-NL" b="1" dirty="0">
                <a:effectLst/>
              </a:rPr>
              <a:t>€</a:t>
            </a:r>
            <a:r>
              <a:rPr lang="nl-NL" dirty="0"/>
              <a:t>1100 miljard</a:t>
            </a:r>
          </a:p>
          <a:p>
            <a:endParaRPr lang="nl-NL" dirty="0"/>
          </a:p>
          <a:p>
            <a:r>
              <a:rPr lang="nl-NL" dirty="0">
                <a:hlinkClick r:id="rId24"/>
              </a:rPr>
              <a:t>Samenvatting Miljoenennota 2025 | Begroting | Rijksoverheid.nl</a:t>
            </a:r>
            <a:r>
              <a:rPr lang="nl-NL" dirty="0"/>
              <a:t> </a:t>
            </a:r>
            <a:r>
              <a:rPr lang="nl-NL" b="1" dirty="0">
                <a:effectLst/>
              </a:rPr>
              <a:t>€</a:t>
            </a:r>
            <a:r>
              <a:rPr lang="nl-NL" dirty="0"/>
              <a:t>457 miljard</a:t>
            </a:r>
          </a:p>
          <a:p>
            <a:endParaRPr lang="nl-NL" dirty="0"/>
          </a:p>
          <a:p>
            <a:r>
              <a:rPr lang="nl-NL" dirty="0">
                <a:hlinkClick r:id="rId25"/>
              </a:rPr>
              <a:t>Gemeentefonds | Financiën gemeenten en provincies | Rijksoverheid.nl</a:t>
            </a:r>
            <a:endParaRPr lang="nl-NL" dirty="0"/>
          </a:p>
          <a:p>
            <a:endParaRPr lang="nl-NL" dirty="0"/>
          </a:p>
          <a:p>
            <a:r>
              <a:rPr lang="nl-NL" dirty="0">
                <a:hlinkClick r:id="rId26"/>
              </a:rPr>
              <a:t>Verdeling van de algemene uitkering uit het gemeentefonds 2025, stand januari 2025 | Rapport | Rijksoverheid.nl</a:t>
            </a:r>
            <a:endParaRPr lang="nl-NL" dirty="0"/>
          </a:p>
          <a:p>
            <a:endParaRPr lang="nl-NL" dirty="0"/>
          </a:p>
          <a:p>
            <a:r>
              <a:rPr lang="nl-NL" sz="1200" b="1" i="0" u="none" strike="noStrike" kern="1200" dirty="0">
                <a:solidFill>
                  <a:schemeClr val="tx1"/>
                </a:solidFill>
                <a:effectLst/>
                <a:latin typeface="+mn-lt"/>
                <a:ea typeface="+mn-ea"/>
                <a:cs typeface="+mn-cs"/>
              </a:rPr>
              <a:t>11789</a:t>
            </a:r>
            <a:r>
              <a:rPr lang="nl-NL" b="1" dirty="0">
                <a:effectLst/>
              </a:rPr>
              <a:t> </a:t>
            </a:r>
            <a:r>
              <a:rPr lang="nl-NL" sz="1200" b="1" i="0" u="none" strike="noStrike" kern="1200" dirty="0">
                <a:solidFill>
                  <a:schemeClr val="tx1"/>
                </a:solidFill>
                <a:effectLst/>
                <a:latin typeface="+mn-lt"/>
                <a:ea typeface="+mn-ea"/>
                <a:cs typeface="+mn-cs"/>
              </a:rPr>
              <a:t>385</a:t>
            </a:r>
            <a:r>
              <a:rPr lang="nl-NL" b="1" dirty="0">
                <a:effectLst/>
              </a:rPr>
              <a:t> </a:t>
            </a:r>
            <a:r>
              <a:rPr lang="nl-NL" sz="1200" b="1" i="0" u="none" strike="noStrike" kern="1200" dirty="0">
                <a:solidFill>
                  <a:schemeClr val="tx1"/>
                </a:solidFill>
                <a:effectLst/>
                <a:latin typeface="+mn-lt"/>
                <a:ea typeface="+mn-ea"/>
                <a:cs typeface="+mn-cs"/>
              </a:rPr>
              <a:t>Edam-Volendam</a:t>
            </a:r>
            <a:r>
              <a:rPr lang="nl-NL" b="1" dirty="0">
                <a:effectLst/>
              </a:rPr>
              <a:t> </a:t>
            </a:r>
            <a:r>
              <a:rPr lang="nl-NL" sz="1200" b="1" i="0" u="none" strike="noStrike" kern="1200" dirty="0">
                <a:solidFill>
                  <a:schemeClr val="tx1"/>
                </a:solidFill>
                <a:effectLst/>
                <a:latin typeface="+mn-lt"/>
                <a:ea typeface="+mn-ea"/>
                <a:cs typeface="+mn-cs"/>
              </a:rPr>
              <a:t> </a:t>
            </a:r>
            <a:r>
              <a:rPr lang="nl-NL" b="1" dirty="0">
                <a:effectLst/>
              </a:rPr>
              <a:t> €</a:t>
            </a:r>
            <a:r>
              <a:rPr lang="nl-NL" sz="1200" b="1" i="0" u="none" strike="noStrike" kern="1200" dirty="0">
                <a:solidFill>
                  <a:schemeClr val="tx1"/>
                </a:solidFill>
                <a:effectLst/>
                <a:latin typeface="+mn-lt"/>
                <a:ea typeface="+mn-ea"/>
                <a:cs typeface="+mn-cs"/>
              </a:rPr>
              <a:t>67.553.621,79 </a:t>
            </a:r>
            <a:r>
              <a:rPr lang="nl-NL" b="1" dirty="0">
                <a:effectLst/>
              </a:rPr>
              <a:t>€67 miljoen </a:t>
            </a:r>
            <a:endParaRPr lang="nl-NL" b="1" dirty="0"/>
          </a:p>
          <a:p>
            <a:endParaRPr lang="nl-NL" dirty="0"/>
          </a:p>
          <a:p>
            <a:r>
              <a:rPr lang="nl-NL" dirty="0"/>
              <a:t>Begroting Edam-Volendam </a:t>
            </a:r>
          </a:p>
          <a:p>
            <a:endParaRPr lang="nl-NL" dirty="0"/>
          </a:p>
          <a:p>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rtl="0"/>
            <a:endParaRPr lang="nl-NL" dirty="0"/>
          </a:p>
        </p:txBody>
      </p:sp>
      <p:sp>
        <p:nvSpPr>
          <p:cNvPr id="4" name="Tijdelijke aanduiding voor dianummer 3"/>
          <p:cNvSpPr>
            <a:spLocks noGrp="1"/>
          </p:cNvSpPr>
          <p:nvPr>
            <p:ph type="sldNum" sz="quarter" idx="5"/>
          </p:nvPr>
        </p:nvSpPr>
        <p:spPr/>
        <p:txBody>
          <a:bodyPr rtlCol="0"/>
          <a:lstStyle/>
          <a:p>
            <a:pPr rtl="0"/>
            <a:fld id="{EE000EEB-8338-48D7-8EE8-EE0082EF7602}" type="slidenum">
              <a:rPr lang="nl-NL" smtClean="0"/>
              <a:t>1</a:t>
            </a:fld>
            <a:endParaRPr lang="nl-NL"/>
          </a:p>
        </p:txBody>
      </p:sp>
    </p:spTree>
    <p:extLst>
      <p:ext uri="{BB962C8B-B14F-4D97-AF65-F5344CB8AC3E}">
        <p14:creationId xmlns:p14="http://schemas.microsoft.com/office/powerpoint/2010/main" val="40053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10</a:t>
            </a:fld>
            <a:endParaRPr lang="nl-NL" noProof="0"/>
          </a:p>
        </p:txBody>
      </p:sp>
    </p:spTree>
    <p:extLst>
      <p:ext uri="{BB962C8B-B14F-4D97-AF65-F5344CB8AC3E}">
        <p14:creationId xmlns:p14="http://schemas.microsoft.com/office/powerpoint/2010/main" val="377576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2AAC8-3E3F-9CFB-0B81-CA84BCCF522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BD2606-5B0C-4B6C-BC5C-52EF5D4535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2D9C34C-9F00-B800-8B02-758AF3A24FEE}"/>
              </a:ext>
            </a:extLst>
          </p:cNvPr>
          <p:cNvSpPr>
            <a:spLocks noGrp="1"/>
          </p:cNvSpPr>
          <p:nvPr>
            <p:ph type="body" idx="1"/>
          </p:nvPr>
        </p:nvSpPr>
        <p:spPr/>
        <p:txBody>
          <a:bodyPr/>
          <a:lstStyle/>
          <a:p>
            <a:r>
              <a:rPr lang="nl-NL" dirty="0">
                <a:hlinkClick r:id="rId3"/>
              </a:rPr>
              <a:t>Home - Digitale Overheid</a:t>
            </a:r>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601AB22D-38B8-617C-F2D6-7F5E69B348E5}"/>
              </a:ext>
            </a:extLst>
          </p:cNvPr>
          <p:cNvSpPr>
            <a:spLocks noGrp="1"/>
          </p:cNvSpPr>
          <p:nvPr>
            <p:ph type="sldNum" sz="quarter" idx="5"/>
          </p:nvPr>
        </p:nvSpPr>
        <p:spPr/>
        <p:txBody>
          <a:bodyPr/>
          <a:lstStyle/>
          <a:p>
            <a:pPr rtl="0"/>
            <a:fld id="{EE000EEB-8338-48D7-8EE8-EE0082EF7602}" type="slidenum">
              <a:rPr lang="nl-NL" noProof="0" smtClean="0"/>
              <a:t>11</a:t>
            </a:fld>
            <a:endParaRPr lang="nl-NL" noProof="0"/>
          </a:p>
        </p:txBody>
      </p:sp>
    </p:spTree>
    <p:extLst>
      <p:ext uri="{BB962C8B-B14F-4D97-AF65-F5344CB8AC3E}">
        <p14:creationId xmlns:p14="http://schemas.microsoft.com/office/powerpoint/2010/main" val="721415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7467-9E5A-F822-E4E8-1199D2DE38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744F4C-D99D-959E-E711-023B284987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E46FC8-2A38-02A1-D1CB-427A004D876E}"/>
              </a:ext>
            </a:extLst>
          </p:cNvPr>
          <p:cNvSpPr>
            <a:spLocks noGrp="1"/>
          </p:cNvSpPr>
          <p:nvPr>
            <p:ph type="body" idx="1"/>
          </p:nvPr>
        </p:nvSpPr>
        <p:spPr/>
        <p:txBody>
          <a:bodyPr/>
          <a:lstStyle/>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2A81E97A-E8B2-8D21-16FC-E5754D827269}"/>
              </a:ext>
            </a:extLst>
          </p:cNvPr>
          <p:cNvSpPr>
            <a:spLocks noGrp="1"/>
          </p:cNvSpPr>
          <p:nvPr>
            <p:ph type="sldNum" sz="quarter" idx="5"/>
          </p:nvPr>
        </p:nvSpPr>
        <p:spPr/>
        <p:txBody>
          <a:bodyPr/>
          <a:lstStyle/>
          <a:p>
            <a:pPr rtl="0"/>
            <a:fld id="{EE000EEB-8338-48D7-8EE8-EE0082EF7602}" type="slidenum">
              <a:rPr lang="nl-NL" noProof="0" smtClean="0"/>
              <a:t>12</a:t>
            </a:fld>
            <a:endParaRPr lang="nl-NL" noProof="0"/>
          </a:p>
        </p:txBody>
      </p:sp>
    </p:spTree>
    <p:extLst>
      <p:ext uri="{BB962C8B-B14F-4D97-AF65-F5344CB8AC3E}">
        <p14:creationId xmlns:p14="http://schemas.microsoft.com/office/powerpoint/2010/main" val="41783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sz="1200" b="0" i="0" u="none" strike="noStrike" kern="1200" baseline="0" dirty="0">
                <a:solidFill>
                  <a:schemeClr val="tx1"/>
                </a:solidFill>
                <a:latin typeface="+mn-lt"/>
                <a:ea typeface="+mn-ea"/>
                <a:cs typeface="+mn-cs"/>
              </a:rPr>
              <a:t>Nationaal juridisch </a:t>
            </a:r>
            <a:r>
              <a:rPr lang="nl-NL" sz="1200" b="0" i="0" u="none" strike="noStrike" kern="1200" baseline="0" dirty="0" err="1">
                <a:solidFill>
                  <a:schemeClr val="tx1"/>
                </a:solidFill>
                <a:latin typeface="+mn-lt"/>
                <a:ea typeface="+mn-ea"/>
                <a:cs typeface="+mn-cs"/>
              </a:rPr>
              <a:t>kaderNederland</a:t>
            </a:r>
            <a:r>
              <a:rPr lang="nl-NL" sz="1200" b="0" i="0" u="none" strike="noStrike" kern="1200" baseline="0" dirty="0">
                <a:solidFill>
                  <a:schemeClr val="tx1"/>
                </a:solidFill>
                <a:latin typeface="+mn-lt"/>
                <a:ea typeface="+mn-ea"/>
                <a:cs typeface="+mn-cs"/>
              </a:rPr>
              <a:t> is een </a:t>
            </a:r>
            <a:r>
              <a:rPr lang="nl-NL" sz="1200" b="1" i="0" u="none" strike="noStrike" kern="1200" baseline="0" dirty="0">
                <a:solidFill>
                  <a:schemeClr val="tx1"/>
                </a:solidFill>
                <a:latin typeface="+mn-lt"/>
                <a:ea typeface="+mn-ea"/>
                <a:cs typeface="+mn-cs"/>
              </a:rPr>
              <a:t>democratische rechtsstaat</a:t>
            </a:r>
            <a:r>
              <a:rPr lang="nl-NL" sz="1200" b="0" i="0" u="none" strike="noStrike" kern="1200" baseline="0" dirty="0">
                <a:solidFill>
                  <a:schemeClr val="tx1"/>
                </a:solidFill>
                <a:latin typeface="+mn-lt"/>
                <a:ea typeface="+mn-ea"/>
                <a:cs typeface="+mn-cs"/>
              </a:rPr>
              <a:t>. Dat houdt in dat een paar belangrijke beginselen gelden die inspraak garanderen in de politieke besluitvorming en helpen om machtsmisbruik door de overheid te voorkomen. Als eerste geldt het legaliteitsbeginsel. Dit houdt in dat machtsuitoefening door de overheid alleen mag plaatsvinden op grond van een vooraf bestaande wet en binnen de grenzen van het recht. Die grenzen worden mede bepaald door de grondrechten (zie: </a:t>
            </a:r>
            <a:r>
              <a:rPr lang="nl-NL" sz="1200" b="0" i="1" u="none" strike="noStrike" kern="1200" baseline="0" dirty="0">
                <a:solidFill>
                  <a:schemeClr val="tx1"/>
                </a:solidFill>
                <a:latin typeface="+mn-lt"/>
                <a:ea typeface="+mn-ea"/>
                <a:cs typeface="+mn-cs"/>
              </a:rPr>
              <a:t>Grondrechten</a:t>
            </a:r>
            <a:r>
              <a:rPr lang="nl-NL" sz="1200" b="0" i="0" u="none" strike="noStrike" kern="1200" baseline="0" dirty="0">
                <a:solidFill>
                  <a:schemeClr val="tx1"/>
                </a:solidFill>
                <a:latin typeface="+mn-lt"/>
                <a:ea typeface="+mn-ea"/>
                <a:cs typeface="+mn-cs"/>
              </a:rPr>
              <a:t>, p.42) en mensenrechten in verdragen (zie: </a:t>
            </a:r>
            <a:r>
              <a:rPr lang="nl-NL" sz="1200" b="0" i="1" u="none" strike="noStrike" kern="1200" baseline="0" dirty="0">
                <a:solidFill>
                  <a:schemeClr val="tx1"/>
                </a:solidFill>
                <a:latin typeface="+mn-lt"/>
                <a:ea typeface="+mn-ea"/>
                <a:cs typeface="+mn-cs"/>
              </a:rPr>
              <a:t>Belangrijkste mensenrechtenverdragen waar Nederland partij bij is</a:t>
            </a:r>
            <a:r>
              <a:rPr lang="nl-NL" sz="1200" b="0" i="0" u="none" strike="noStrike" kern="1200" baseline="0" dirty="0">
                <a:solidFill>
                  <a:schemeClr val="tx1"/>
                </a:solidFill>
                <a:latin typeface="+mn-lt"/>
                <a:ea typeface="+mn-ea"/>
                <a:cs typeface="+mn-cs"/>
              </a:rPr>
              <a:t>, p.44). Deze grondrechten gelden als tweede beginsel van de democratische rechtsstaat. Als derde beginsel geldt een zekere mate van scheiding van machten (of </a:t>
            </a:r>
            <a:r>
              <a:rPr lang="nl-NL" sz="1200" b="0" i="1" u="none" strike="noStrike" kern="1200" baseline="0" dirty="0">
                <a:solidFill>
                  <a:schemeClr val="tx1"/>
                </a:solidFill>
                <a:latin typeface="+mn-lt"/>
                <a:ea typeface="+mn-ea"/>
                <a:cs typeface="+mn-cs"/>
              </a:rPr>
              <a:t>checks </a:t>
            </a:r>
            <a:r>
              <a:rPr lang="nl-NL" sz="1200" b="0" i="1" u="none" strike="noStrike" kern="1200" baseline="0" dirty="0" err="1">
                <a:solidFill>
                  <a:schemeClr val="tx1"/>
                </a:solidFill>
                <a:latin typeface="+mn-lt"/>
                <a:ea typeface="+mn-ea"/>
                <a:cs typeface="+mn-cs"/>
              </a:rPr>
              <a:t>and</a:t>
            </a:r>
            <a:r>
              <a:rPr lang="nl-NL" sz="1200" b="0" i="1" u="none" strike="noStrike" kern="1200" baseline="0" dirty="0">
                <a:solidFill>
                  <a:schemeClr val="tx1"/>
                </a:solidFill>
                <a:latin typeface="+mn-lt"/>
                <a:ea typeface="+mn-ea"/>
                <a:cs typeface="+mn-cs"/>
              </a:rPr>
              <a:t> </a:t>
            </a:r>
            <a:r>
              <a:rPr lang="nl-NL" sz="1200" b="0" i="1" u="none" strike="noStrike" kern="1200" baseline="0" dirty="0" err="1">
                <a:solidFill>
                  <a:schemeClr val="tx1"/>
                </a:solidFill>
                <a:latin typeface="+mn-lt"/>
                <a:ea typeface="+mn-ea"/>
                <a:cs typeface="+mn-cs"/>
              </a:rPr>
              <a:t>balances</a:t>
            </a:r>
            <a:r>
              <a:rPr lang="nl-NL" sz="1200" b="0" i="0" u="none" strike="noStrike" kern="1200" baseline="0" dirty="0">
                <a:solidFill>
                  <a:schemeClr val="tx1"/>
                </a:solidFill>
                <a:latin typeface="+mn-lt"/>
                <a:ea typeface="+mn-ea"/>
                <a:cs typeface="+mn-cs"/>
              </a:rPr>
              <a:t>); zo hebben we allerlei vormen van advies en controle. De onafhankelijkheid en onpartijdigheid van de rechterlijke macht geldt als zelfstandig vierde beginsel. Het vijfde beginsel is dat van de democratie. Die vindt haar basis in de Grondwet waarin het kiesrecht is vastgelegd en bepalingen staan over wetgeving en bestuur. Deze beginselen zijn van belang om een systeem te waarborgen waarbinnen mensenrechten kunnen worden gerealiseerd</a:t>
            </a:r>
            <a:endParaRPr lang="nl-NL" dirty="0"/>
          </a:p>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13</a:t>
            </a:fld>
            <a:endParaRPr lang="nl-NL" noProof="0"/>
          </a:p>
        </p:txBody>
      </p:sp>
    </p:spTree>
    <p:extLst>
      <p:ext uri="{BB962C8B-B14F-4D97-AF65-F5344CB8AC3E}">
        <p14:creationId xmlns:p14="http://schemas.microsoft.com/office/powerpoint/2010/main" val="407475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wetten.nl - Regeling - Besluit accountantscontrole decentrale overheden - BWBR0015524</a:t>
            </a:r>
            <a:endParaRPr lang="nl-NL" dirty="0"/>
          </a:p>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14</a:t>
            </a:fld>
            <a:endParaRPr lang="nl-NL" noProof="0"/>
          </a:p>
        </p:txBody>
      </p:sp>
    </p:spTree>
    <p:extLst>
      <p:ext uri="{BB962C8B-B14F-4D97-AF65-F5344CB8AC3E}">
        <p14:creationId xmlns:p14="http://schemas.microsoft.com/office/powerpoint/2010/main" val="207419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16</a:t>
            </a:fld>
            <a:endParaRPr lang="nl-NL" noProof="0"/>
          </a:p>
        </p:txBody>
      </p:sp>
    </p:spTree>
    <p:extLst>
      <p:ext uri="{BB962C8B-B14F-4D97-AF65-F5344CB8AC3E}">
        <p14:creationId xmlns:p14="http://schemas.microsoft.com/office/powerpoint/2010/main" val="2999401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EACED-DEDA-83FF-6CCE-5C2E13D4BC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319D2F-B4FD-0ADE-146B-061235CCB7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C12AF6-2006-0EB7-0F91-DABECEFF289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EBD647F-4C06-C8F0-281B-9630FE07385F}"/>
              </a:ext>
            </a:extLst>
          </p:cNvPr>
          <p:cNvSpPr>
            <a:spLocks noGrp="1"/>
          </p:cNvSpPr>
          <p:nvPr>
            <p:ph type="sldNum" sz="quarter" idx="5"/>
          </p:nvPr>
        </p:nvSpPr>
        <p:spPr/>
        <p:txBody>
          <a:bodyPr/>
          <a:lstStyle/>
          <a:p>
            <a:pPr rtl="0"/>
            <a:fld id="{EE000EEB-8338-48D7-8EE8-EE0082EF7602}" type="slidenum">
              <a:rPr lang="nl-NL" noProof="0" smtClean="0"/>
              <a:t>17</a:t>
            </a:fld>
            <a:endParaRPr lang="nl-NL" noProof="0"/>
          </a:p>
        </p:txBody>
      </p:sp>
    </p:spTree>
    <p:extLst>
      <p:ext uri="{BB962C8B-B14F-4D97-AF65-F5344CB8AC3E}">
        <p14:creationId xmlns:p14="http://schemas.microsoft.com/office/powerpoint/2010/main" val="2250617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18</a:t>
            </a:fld>
            <a:endParaRPr lang="nl-NL" noProof="0"/>
          </a:p>
        </p:txBody>
      </p:sp>
    </p:spTree>
    <p:extLst>
      <p:ext uri="{BB962C8B-B14F-4D97-AF65-F5344CB8AC3E}">
        <p14:creationId xmlns:p14="http://schemas.microsoft.com/office/powerpoint/2010/main" val="58716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EE000EEB-8338-48D7-8EE8-EE0082EF7602}" type="slidenum">
              <a:rPr lang="nl-NL" smtClean="0"/>
              <a:t>21</a:t>
            </a:fld>
            <a:endParaRPr lang="nl-NL"/>
          </a:p>
        </p:txBody>
      </p:sp>
    </p:spTree>
    <p:extLst>
      <p:ext uri="{BB962C8B-B14F-4D97-AF65-F5344CB8AC3E}">
        <p14:creationId xmlns:p14="http://schemas.microsoft.com/office/powerpoint/2010/main" val="367296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EE000EEB-8338-48D7-8EE8-EE0082EF7602}" type="slidenum">
              <a:rPr lang="nl-NL" smtClean="0"/>
              <a:t>2</a:t>
            </a:fld>
            <a:endParaRPr lang="nl-NL"/>
          </a:p>
        </p:txBody>
      </p:sp>
    </p:spTree>
    <p:extLst>
      <p:ext uri="{BB962C8B-B14F-4D97-AF65-F5344CB8AC3E}">
        <p14:creationId xmlns:p14="http://schemas.microsoft.com/office/powerpoint/2010/main" val="361433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Gemeenten vallen in financieel ravijn | VNG</a:t>
            </a:r>
            <a:endParaRPr lang="nl-NL" dirty="0"/>
          </a:p>
          <a:p>
            <a:endParaRPr lang="nl-NL" dirty="0"/>
          </a:p>
          <a:p>
            <a:r>
              <a:rPr lang="nl-NL" dirty="0">
                <a:hlinkClick r:id="rId4"/>
              </a:rPr>
              <a:t>9 Inspirerende voorbeelden om burgerbetrokkenheid te stimuleren – </a:t>
            </a:r>
            <a:r>
              <a:rPr lang="nl-NL" dirty="0" err="1">
                <a:hlinkClick r:id="rId4"/>
              </a:rPr>
              <a:t>iBabs</a:t>
            </a:r>
            <a:endParaRPr lang="nl-NL" dirty="0"/>
          </a:p>
          <a:p>
            <a:endParaRPr lang="nl-NL" dirty="0"/>
          </a:p>
          <a:p>
            <a:r>
              <a:rPr lang="nl-NL" dirty="0">
                <a:hlinkClick r:id="rId5"/>
              </a:rPr>
              <a:t>Economische groei | CBS</a:t>
            </a:r>
            <a:r>
              <a:rPr lang="nl-NL" dirty="0"/>
              <a:t>  BBP </a:t>
            </a:r>
            <a:r>
              <a:rPr lang="nl-NL" b="1" dirty="0">
                <a:effectLst/>
              </a:rPr>
              <a:t>€</a:t>
            </a:r>
            <a:r>
              <a:rPr lang="nl-NL" dirty="0"/>
              <a:t>1100 miljard</a:t>
            </a:r>
          </a:p>
          <a:p>
            <a:endParaRPr lang="nl-NL" dirty="0"/>
          </a:p>
          <a:p>
            <a:r>
              <a:rPr lang="nl-NL" dirty="0">
                <a:hlinkClick r:id="rId6"/>
              </a:rPr>
              <a:t>Samenvatting Miljoenennota 2025 | Begroting | Rijksoverheid.nl</a:t>
            </a:r>
            <a:r>
              <a:rPr lang="nl-NL" dirty="0"/>
              <a:t> </a:t>
            </a:r>
            <a:r>
              <a:rPr lang="nl-NL" b="1" dirty="0">
                <a:effectLst/>
              </a:rPr>
              <a:t>€</a:t>
            </a:r>
            <a:r>
              <a:rPr lang="nl-NL" dirty="0"/>
              <a:t>457 miljard</a:t>
            </a:r>
          </a:p>
          <a:p>
            <a:endParaRPr lang="nl-NL" dirty="0"/>
          </a:p>
          <a:p>
            <a:r>
              <a:rPr lang="nl-NL" dirty="0">
                <a:hlinkClick r:id="rId7"/>
              </a:rPr>
              <a:t>Gemeentefonds | Financiën gemeenten en provincies | Rijksoverheid.nl</a:t>
            </a:r>
            <a:endParaRPr lang="nl-NL" dirty="0"/>
          </a:p>
          <a:p>
            <a:endParaRPr lang="nl-NL" dirty="0"/>
          </a:p>
          <a:p>
            <a:r>
              <a:rPr lang="nl-NL" dirty="0">
                <a:hlinkClick r:id="rId8"/>
              </a:rPr>
              <a:t>Verdeling van de algemene uitkering uit het gemeentefonds 2025, stand januari 2025 | Rapport | Rijksoverheid.nl</a:t>
            </a:r>
            <a:endParaRPr lang="nl-NL" dirty="0"/>
          </a:p>
          <a:p>
            <a:endParaRPr lang="nl-NL" dirty="0"/>
          </a:p>
          <a:p>
            <a:r>
              <a:rPr lang="nl-NL" sz="1200" b="1" i="0" u="none" strike="noStrike" kern="1200" dirty="0">
                <a:solidFill>
                  <a:schemeClr val="tx1"/>
                </a:solidFill>
                <a:effectLst/>
                <a:latin typeface="+mn-lt"/>
                <a:ea typeface="+mn-ea"/>
                <a:cs typeface="+mn-cs"/>
              </a:rPr>
              <a:t>Gemeente fonds 11789</a:t>
            </a:r>
            <a:r>
              <a:rPr lang="nl-NL" b="1" dirty="0">
                <a:effectLst/>
              </a:rPr>
              <a:t> </a:t>
            </a:r>
            <a:r>
              <a:rPr lang="nl-NL" sz="1200" b="1" i="0" u="none" strike="noStrike" kern="1200" dirty="0">
                <a:solidFill>
                  <a:schemeClr val="tx1"/>
                </a:solidFill>
                <a:effectLst/>
                <a:latin typeface="+mn-lt"/>
                <a:ea typeface="+mn-ea"/>
                <a:cs typeface="+mn-cs"/>
              </a:rPr>
              <a:t>385</a:t>
            </a:r>
            <a:r>
              <a:rPr lang="nl-NL" b="1" dirty="0">
                <a:effectLst/>
              </a:rPr>
              <a:t> </a:t>
            </a:r>
            <a:r>
              <a:rPr lang="nl-NL" sz="1200" b="1" i="0" u="none" strike="noStrike" kern="1200" dirty="0">
                <a:solidFill>
                  <a:schemeClr val="tx1"/>
                </a:solidFill>
                <a:effectLst/>
                <a:latin typeface="+mn-lt"/>
                <a:ea typeface="+mn-ea"/>
                <a:cs typeface="+mn-cs"/>
              </a:rPr>
              <a:t>Edam-Volendam</a:t>
            </a:r>
            <a:r>
              <a:rPr lang="nl-NL" b="1" dirty="0">
                <a:effectLst/>
              </a:rPr>
              <a:t> </a:t>
            </a:r>
            <a:r>
              <a:rPr lang="nl-NL" sz="1200" b="1" i="0" u="none" strike="noStrike" kern="1200" dirty="0">
                <a:solidFill>
                  <a:schemeClr val="tx1"/>
                </a:solidFill>
                <a:effectLst/>
                <a:latin typeface="+mn-lt"/>
                <a:ea typeface="+mn-ea"/>
                <a:cs typeface="+mn-cs"/>
              </a:rPr>
              <a:t> </a:t>
            </a:r>
            <a:r>
              <a:rPr lang="nl-NL" b="1" dirty="0">
                <a:effectLst/>
              </a:rPr>
              <a:t> €</a:t>
            </a:r>
            <a:r>
              <a:rPr lang="nl-NL" sz="1200" b="1" i="0" u="none" strike="noStrike" kern="1200" dirty="0">
                <a:solidFill>
                  <a:schemeClr val="tx1"/>
                </a:solidFill>
                <a:effectLst/>
                <a:latin typeface="+mn-lt"/>
                <a:ea typeface="+mn-ea"/>
                <a:cs typeface="+mn-cs"/>
              </a:rPr>
              <a:t>67.553.621,79 </a:t>
            </a:r>
            <a:r>
              <a:rPr lang="nl-NL" b="1" dirty="0">
                <a:effectLst/>
              </a:rPr>
              <a:t>€67 miljoen </a:t>
            </a:r>
            <a:endParaRPr lang="nl-NL" b="1" dirty="0"/>
          </a:p>
          <a:p>
            <a:endParaRPr lang="nl-NL" dirty="0"/>
          </a:p>
          <a:p>
            <a:r>
              <a:rPr lang="nl-NL" dirty="0">
                <a:hlinkClick r:id="rId9"/>
              </a:rPr>
              <a:t>Home | Begroting 2025 Edam-Volendam</a:t>
            </a:r>
            <a:r>
              <a:rPr lang="nl-NL" dirty="0"/>
              <a:t>  </a:t>
            </a:r>
            <a:r>
              <a:rPr lang="nl-NL" b="1" dirty="0">
                <a:effectLst/>
              </a:rPr>
              <a:t>€115 miljoen (100%) </a:t>
            </a:r>
          </a:p>
          <a:p>
            <a:r>
              <a:rPr lang="nl-NL" sz="1200" b="1" i="0" u="none" strike="noStrike" kern="1200" dirty="0">
                <a:solidFill>
                  <a:schemeClr val="tx1"/>
                </a:solidFill>
                <a:effectLst/>
                <a:latin typeface="+mn-lt"/>
                <a:ea typeface="+mn-ea"/>
                <a:cs typeface="+mn-cs"/>
              </a:rPr>
              <a:t>Gemeente fonds                                       </a:t>
            </a:r>
            <a:r>
              <a:rPr lang="nl-NL" b="1" dirty="0">
                <a:effectLst/>
              </a:rPr>
              <a:t> € 67 miljoen  (58%)  </a:t>
            </a:r>
          </a:p>
          <a:p>
            <a:r>
              <a:rPr lang="nl-NL" b="1" dirty="0">
                <a:effectLst/>
              </a:rPr>
              <a:t>Belastingen/Leges                                     € 48 miljoen  (42%)</a:t>
            </a:r>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3</a:t>
            </a:fld>
            <a:endParaRPr lang="nl-NL" noProof="0"/>
          </a:p>
        </p:txBody>
      </p:sp>
    </p:spTree>
    <p:extLst>
      <p:ext uri="{BB962C8B-B14F-4D97-AF65-F5344CB8AC3E}">
        <p14:creationId xmlns:p14="http://schemas.microsoft.com/office/powerpoint/2010/main" val="91140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De Trias Politica in de Nederlandse Grondwet | De Nederlandse Grondwet</a:t>
            </a:r>
            <a:endParaRPr lang="nl-NL" dirty="0"/>
          </a:p>
          <a:p>
            <a:endParaRPr lang="nl-NL" dirty="0"/>
          </a:p>
          <a:p>
            <a:r>
              <a:rPr lang="nl-NL" dirty="0">
                <a:hlinkClick r:id="rId4"/>
              </a:rPr>
              <a:t>Over ons - Raad van State</a:t>
            </a:r>
            <a:endParaRPr lang="nl-NL" dirty="0"/>
          </a:p>
          <a:p>
            <a:endParaRPr lang="nl-NL" dirty="0"/>
          </a:p>
          <a:p>
            <a:r>
              <a:rPr lang="nl-NL" dirty="0">
                <a:hlinkClick r:id="rId5"/>
              </a:rPr>
              <a:t>Voorstel van wet tot wijziging van de Gemeentewet in verband met de introductie van de rechtstreeks gekozen burgemeester (Wet introductie gekozen burgemeester), met memorie van toelichting. - Raad van State</a:t>
            </a:r>
            <a:endParaRPr lang="nl-NL" dirty="0"/>
          </a:p>
          <a:p>
            <a:endParaRPr lang="nl-NL" dirty="0"/>
          </a:p>
          <a:p>
            <a:r>
              <a:rPr lang="nl-NL" dirty="0">
                <a:hlinkClick r:id="rId6"/>
              </a:rPr>
              <a:t>Eenvoudig zoeken - Overheid.nl | Wetten.nl</a:t>
            </a:r>
            <a:endParaRPr lang="nl-NL" dirty="0"/>
          </a:p>
          <a:p>
            <a:endParaRPr lang="nl-NL" dirty="0"/>
          </a:p>
          <a:p>
            <a:r>
              <a:rPr lang="nl-NL" dirty="0">
                <a:hlinkClick r:id="rId7"/>
              </a:rPr>
              <a:t>Wetgeving </a:t>
            </a:r>
            <a:r>
              <a:rPr lang="nl-NL" dirty="0" err="1">
                <a:hlinkClick r:id="rId7"/>
              </a:rPr>
              <a:t>Wetgeving</a:t>
            </a:r>
            <a:r>
              <a:rPr lang="nl-NL" dirty="0">
                <a:hlinkClick r:id="rId7"/>
              </a:rPr>
              <a:t> - Digitale Overheid</a:t>
            </a:r>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4</a:t>
            </a:fld>
            <a:endParaRPr lang="nl-NL" noProof="0"/>
          </a:p>
        </p:txBody>
      </p:sp>
    </p:spTree>
    <p:extLst>
      <p:ext uri="{BB962C8B-B14F-4D97-AF65-F5344CB8AC3E}">
        <p14:creationId xmlns:p14="http://schemas.microsoft.com/office/powerpoint/2010/main" val="241766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7434C-C0FB-5BF5-C69D-B38EFA1F146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1D8C42-5999-73E0-589E-90A0F28AD6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78D61C-1222-9C53-7D1D-A83A65C223F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30296D9-B9E9-18FC-6BB6-AC2D5821BF7E}"/>
              </a:ext>
            </a:extLst>
          </p:cNvPr>
          <p:cNvSpPr>
            <a:spLocks noGrp="1"/>
          </p:cNvSpPr>
          <p:nvPr>
            <p:ph type="sldNum" sz="quarter" idx="5"/>
          </p:nvPr>
        </p:nvSpPr>
        <p:spPr/>
        <p:txBody>
          <a:bodyPr/>
          <a:lstStyle/>
          <a:p>
            <a:pPr rtl="0"/>
            <a:fld id="{EE000EEB-8338-48D7-8EE8-EE0082EF7602}" type="slidenum">
              <a:rPr lang="nl-NL" noProof="0" smtClean="0"/>
              <a:t>5</a:t>
            </a:fld>
            <a:endParaRPr lang="nl-NL" noProof="0"/>
          </a:p>
        </p:txBody>
      </p:sp>
    </p:spTree>
    <p:extLst>
      <p:ext uri="{BB962C8B-B14F-4D97-AF65-F5344CB8AC3E}">
        <p14:creationId xmlns:p14="http://schemas.microsoft.com/office/powerpoint/2010/main" val="200945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756A-7291-3D82-6186-269B470FB4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875929-296A-F502-8A22-1F8FCDC5E3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EBB9D2-6B51-D7CF-A080-E4D1666C1E76}"/>
              </a:ext>
            </a:extLst>
          </p:cNvPr>
          <p:cNvSpPr>
            <a:spLocks noGrp="1"/>
          </p:cNvSpPr>
          <p:nvPr>
            <p:ph type="body" idx="1"/>
          </p:nvPr>
        </p:nvSpPr>
        <p:spPr/>
        <p:txBody>
          <a:bodyPr/>
          <a:lstStyle/>
          <a:p>
            <a:endParaRPr lang="nl-NL" dirty="0"/>
          </a:p>
          <a:p>
            <a:r>
              <a:rPr lang="nl-NL" sz="1200" b="0" i="0" u="none" strike="noStrike" kern="1200" baseline="0" dirty="0">
                <a:solidFill>
                  <a:schemeClr val="tx1"/>
                </a:solidFill>
                <a:latin typeface="+mn-lt"/>
                <a:ea typeface="+mn-ea"/>
                <a:cs typeface="+mn-cs"/>
              </a:rPr>
              <a:t>Nationaal juridisch </a:t>
            </a:r>
            <a:r>
              <a:rPr lang="nl-NL" sz="1200" b="0" i="0" u="none" strike="noStrike" kern="1200" baseline="0" dirty="0" err="1">
                <a:solidFill>
                  <a:schemeClr val="tx1"/>
                </a:solidFill>
                <a:latin typeface="+mn-lt"/>
                <a:ea typeface="+mn-ea"/>
                <a:cs typeface="+mn-cs"/>
              </a:rPr>
              <a:t>kaderNederland</a:t>
            </a:r>
            <a:r>
              <a:rPr lang="nl-NL" sz="1200" b="0" i="0" u="none" strike="noStrike" kern="1200" baseline="0" dirty="0">
                <a:solidFill>
                  <a:schemeClr val="tx1"/>
                </a:solidFill>
                <a:latin typeface="+mn-lt"/>
                <a:ea typeface="+mn-ea"/>
                <a:cs typeface="+mn-cs"/>
              </a:rPr>
              <a:t> is een </a:t>
            </a:r>
            <a:r>
              <a:rPr lang="nl-NL" sz="1200" b="1" i="0" u="none" strike="noStrike" kern="1200" baseline="0" dirty="0">
                <a:solidFill>
                  <a:schemeClr val="tx1"/>
                </a:solidFill>
                <a:latin typeface="+mn-lt"/>
                <a:ea typeface="+mn-ea"/>
                <a:cs typeface="+mn-cs"/>
              </a:rPr>
              <a:t>democratische rechtsstaat</a:t>
            </a:r>
            <a:r>
              <a:rPr lang="nl-NL" sz="1200" b="0" i="0" u="none" strike="noStrike" kern="1200" baseline="0" dirty="0">
                <a:solidFill>
                  <a:schemeClr val="tx1"/>
                </a:solidFill>
                <a:latin typeface="+mn-lt"/>
                <a:ea typeface="+mn-ea"/>
                <a:cs typeface="+mn-cs"/>
              </a:rPr>
              <a:t>. Dat houdt in dat een paar belangrijke beginselen gelden die inspraak garanderen in de politieke besluitvorming en helpen om machtsmisbruik door de overheid te voorkomen. Als eerste geldt het legaliteitsbeginsel. Dit houdt in dat machtsuitoefening door de overheid alleen mag plaatsvinden op grond van een vooraf bestaande wet en binnen de grenzen van het recht. Die grenzen worden mede bepaald door de grondrechten (zie: </a:t>
            </a:r>
            <a:r>
              <a:rPr lang="nl-NL" sz="1200" b="0" i="1" u="none" strike="noStrike" kern="1200" baseline="0" dirty="0">
                <a:solidFill>
                  <a:schemeClr val="tx1"/>
                </a:solidFill>
                <a:latin typeface="+mn-lt"/>
                <a:ea typeface="+mn-ea"/>
                <a:cs typeface="+mn-cs"/>
              </a:rPr>
              <a:t>Grondrechten</a:t>
            </a:r>
            <a:r>
              <a:rPr lang="nl-NL" sz="1200" b="0" i="0" u="none" strike="noStrike" kern="1200" baseline="0" dirty="0">
                <a:solidFill>
                  <a:schemeClr val="tx1"/>
                </a:solidFill>
                <a:latin typeface="+mn-lt"/>
                <a:ea typeface="+mn-ea"/>
                <a:cs typeface="+mn-cs"/>
              </a:rPr>
              <a:t>, p.42) en mensenrechten in verdragen (zie: </a:t>
            </a:r>
            <a:r>
              <a:rPr lang="nl-NL" sz="1200" b="0" i="1" u="none" strike="noStrike" kern="1200" baseline="0" dirty="0">
                <a:solidFill>
                  <a:schemeClr val="tx1"/>
                </a:solidFill>
                <a:latin typeface="+mn-lt"/>
                <a:ea typeface="+mn-ea"/>
                <a:cs typeface="+mn-cs"/>
              </a:rPr>
              <a:t>Belangrijkste mensenrechtenverdragen waar Nederland partij bij is</a:t>
            </a:r>
            <a:r>
              <a:rPr lang="nl-NL" sz="1200" b="0" i="0" u="none" strike="noStrike" kern="1200" baseline="0" dirty="0">
                <a:solidFill>
                  <a:schemeClr val="tx1"/>
                </a:solidFill>
                <a:latin typeface="+mn-lt"/>
                <a:ea typeface="+mn-ea"/>
                <a:cs typeface="+mn-cs"/>
              </a:rPr>
              <a:t>, p.44). Deze grondrechten gelden als tweede beginsel van de democratische rechtsstaat. Als derde beginsel geldt een zekere mate van scheiding van machten (of </a:t>
            </a:r>
            <a:r>
              <a:rPr lang="nl-NL" sz="1200" b="0" i="1" u="none" strike="noStrike" kern="1200" baseline="0" dirty="0">
                <a:solidFill>
                  <a:schemeClr val="tx1"/>
                </a:solidFill>
                <a:latin typeface="+mn-lt"/>
                <a:ea typeface="+mn-ea"/>
                <a:cs typeface="+mn-cs"/>
              </a:rPr>
              <a:t>checks </a:t>
            </a:r>
            <a:r>
              <a:rPr lang="nl-NL" sz="1200" b="0" i="1" u="none" strike="noStrike" kern="1200" baseline="0" dirty="0" err="1">
                <a:solidFill>
                  <a:schemeClr val="tx1"/>
                </a:solidFill>
                <a:latin typeface="+mn-lt"/>
                <a:ea typeface="+mn-ea"/>
                <a:cs typeface="+mn-cs"/>
              </a:rPr>
              <a:t>and</a:t>
            </a:r>
            <a:r>
              <a:rPr lang="nl-NL" sz="1200" b="0" i="1" u="none" strike="noStrike" kern="1200" baseline="0" dirty="0">
                <a:solidFill>
                  <a:schemeClr val="tx1"/>
                </a:solidFill>
                <a:latin typeface="+mn-lt"/>
                <a:ea typeface="+mn-ea"/>
                <a:cs typeface="+mn-cs"/>
              </a:rPr>
              <a:t> </a:t>
            </a:r>
            <a:r>
              <a:rPr lang="nl-NL" sz="1200" b="0" i="1" u="none" strike="noStrike" kern="1200" baseline="0" dirty="0" err="1">
                <a:solidFill>
                  <a:schemeClr val="tx1"/>
                </a:solidFill>
                <a:latin typeface="+mn-lt"/>
                <a:ea typeface="+mn-ea"/>
                <a:cs typeface="+mn-cs"/>
              </a:rPr>
              <a:t>balances</a:t>
            </a:r>
            <a:r>
              <a:rPr lang="nl-NL" sz="1200" b="0" i="0" u="none" strike="noStrike" kern="1200" baseline="0" dirty="0">
                <a:solidFill>
                  <a:schemeClr val="tx1"/>
                </a:solidFill>
                <a:latin typeface="+mn-lt"/>
                <a:ea typeface="+mn-ea"/>
                <a:cs typeface="+mn-cs"/>
              </a:rPr>
              <a:t>); zo hebben we allerlei vormen van advies en controle. De onafhankelijkheid en onpartijdigheid van de rechterlijke macht geldt als zelfstandig vierde beginsel. Het vijfde beginsel is dat van de democratie. Die vindt haar basis in de Grondwet waarin het kiesrecht is vastgelegd en bepalingen staan over wetgeving en bestuur. Deze beginselen zijn van belang om een systeem te waarborgen waarbinnen mensenrechten kunnen worden gerealiseerd</a:t>
            </a:r>
            <a:endParaRPr lang="nl-NL" dirty="0"/>
          </a:p>
          <a:p>
            <a:endParaRPr lang="nl-NL" dirty="0"/>
          </a:p>
        </p:txBody>
      </p:sp>
      <p:sp>
        <p:nvSpPr>
          <p:cNvPr id="4" name="Tijdelijke aanduiding voor dianummer 3">
            <a:extLst>
              <a:ext uri="{FF2B5EF4-FFF2-40B4-BE49-F238E27FC236}">
                <a16:creationId xmlns:a16="http://schemas.microsoft.com/office/drawing/2014/main" id="{AE73005A-53CB-8532-5342-98D5D07AC855}"/>
              </a:ext>
            </a:extLst>
          </p:cNvPr>
          <p:cNvSpPr>
            <a:spLocks noGrp="1"/>
          </p:cNvSpPr>
          <p:nvPr>
            <p:ph type="sldNum" sz="quarter" idx="5"/>
          </p:nvPr>
        </p:nvSpPr>
        <p:spPr/>
        <p:txBody>
          <a:bodyPr/>
          <a:lstStyle/>
          <a:p>
            <a:pPr rtl="0"/>
            <a:fld id="{EE000EEB-8338-48D7-8EE8-EE0082EF7602}" type="slidenum">
              <a:rPr lang="nl-NL" noProof="0" smtClean="0"/>
              <a:t>6</a:t>
            </a:fld>
            <a:endParaRPr lang="nl-NL" noProof="0"/>
          </a:p>
        </p:txBody>
      </p:sp>
    </p:spTree>
    <p:extLst>
      <p:ext uri="{BB962C8B-B14F-4D97-AF65-F5344CB8AC3E}">
        <p14:creationId xmlns:p14="http://schemas.microsoft.com/office/powerpoint/2010/main" val="2426694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9F8B-BC07-B9F5-0E8F-2919978F6A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35F73C-02D9-69C5-4026-8E8C7A9B12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76AC8D-747A-62CA-A4FD-2C556DC97605}"/>
              </a:ext>
            </a:extLst>
          </p:cNvPr>
          <p:cNvSpPr>
            <a:spLocks noGrp="1"/>
          </p:cNvSpPr>
          <p:nvPr>
            <p:ph type="body" idx="1"/>
          </p:nvPr>
        </p:nvSpPr>
        <p:spPr/>
        <p:txBody>
          <a:bodyPr/>
          <a:lstStyle/>
          <a:p>
            <a:endParaRPr lang="nl-NL" dirty="0"/>
          </a:p>
          <a:p>
            <a:r>
              <a:rPr lang="nl-NL" sz="1200" b="0" i="0" u="none" strike="noStrike" kern="1200" baseline="0" dirty="0">
                <a:solidFill>
                  <a:schemeClr val="tx1"/>
                </a:solidFill>
                <a:latin typeface="+mn-lt"/>
                <a:ea typeface="+mn-ea"/>
                <a:cs typeface="+mn-cs"/>
              </a:rPr>
              <a:t>Nationaal juridisch </a:t>
            </a:r>
            <a:r>
              <a:rPr lang="nl-NL" sz="1200" b="0" i="0" u="none" strike="noStrike" kern="1200" baseline="0" dirty="0" err="1">
                <a:solidFill>
                  <a:schemeClr val="tx1"/>
                </a:solidFill>
                <a:latin typeface="+mn-lt"/>
                <a:ea typeface="+mn-ea"/>
                <a:cs typeface="+mn-cs"/>
              </a:rPr>
              <a:t>kaderNederland</a:t>
            </a:r>
            <a:r>
              <a:rPr lang="nl-NL" sz="1200" b="0" i="0" u="none" strike="noStrike" kern="1200" baseline="0" dirty="0">
                <a:solidFill>
                  <a:schemeClr val="tx1"/>
                </a:solidFill>
                <a:latin typeface="+mn-lt"/>
                <a:ea typeface="+mn-ea"/>
                <a:cs typeface="+mn-cs"/>
              </a:rPr>
              <a:t> is een </a:t>
            </a:r>
            <a:r>
              <a:rPr lang="nl-NL" sz="1200" b="1" i="0" u="none" strike="noStrike" kern="1200" baseline="0" dirty="0">
                <a:solidFill>
                  <a:schemeClr val="tx1"/>
                </a:solidFill>
                <a:latin typeface="+mn-lt"/>
                <a:ea typeface="+mn-ea"/>
                <a:cs typeface="+mn-cs"/>
              </a:rPr>
              <a:t>democratische rechtsstaat</a:t>
            </a:r>
            <a:r>
              <a:rPr lang="nl-NL" sz="1200" b="0" i="0" u="none" strike="noStrike" kern="1200" baseline="0" dirty="0">
                <a:solidFill>
                  <a:schemeClr val="tx1"/>
                </a:solidFill>
                <a:latin typeface="+mn-lt"/>
                <a:ea typeface="+mn-ea"/>
                <a:cs typeface="+mn-cs"/>
              </a:rPr>
              <a:t>. Dat houdt in dat een paar belangrijke beginselen gelden die inspraak garanderen in de politieke besluitvorming en helpen om machtsmisbruik door de overheid te voorkomen. Als eerste geldt het legaliteitsbeginsel. Dit houdt in dat machtsuitoefening door de overheid alleen mag plaatsvinden op grond van een vooraf bestaande wet en binnen de grenzen van het recht. Die grenzen worden mede bepaald door de grondrechten (zie: </a:t>
            </a:r>
            <a:r>
              <a:rPr lang="nl-NL" sz="1200" b="0" i="1" u="none" strike="noStrike" kern="1200" baseline="0" dirty="0">
                <a:solidFill>
                  <a:schemeClr val="tx1"/>
                </a:solidFill>
                <a:latin typeface="+mn-lt"/>
                <a:ea typeface="+mn-ea"/>
                <a:cs typeface="+mn-cs"/>
              </a:rPr>
              <a:t>Grondrechten</a:t>
            </a:r>
            <a:r>
              <a:rPr lang="nl-NL" sz="1200" b="0" i="0" u="none" strike="noStrike" kern="1200" baseline="0" dirty="0">
                <a:solidFill>
                  <a:schemeClr val="tx1"/>
                </a:solidFill>
                <a:latin typeface="+mn-lt"/>
                <a:ea typeface="+mn-ea"/>
                <a:cs typeface="+mn-cs"/>
              </a:rPr>
              <a:t>, p.42) en mensenrechten in verdragen (zie: </a:t>
            </a:r>
            <a:r>
              <a:rPr lang="nl-NL" sz="1200" b="0" i="1" u="none" strike="noStrike" kern="1200" baseline="0" dirty="0">
                <a:solidFill>
                  <a:schemeClr val="tx1"/>
                </a:solidFill>
                <a:latin typeface="+mn-lt"/>
                <a:ea typeface="+mn-ea"/>
                <a:cs typeface="+mn-cs"/>
              </a:rPr>
              <a:t>Belangrijkste mensenrechtenverdragen waar Nederland partij bij is</a:t>
            </a:r>
            <a:r>
              <a:rPr lang="nl-NL" sz="1200" b="0" i="0" u="none" strike="noStrike" kern="1200" baseline="0" dirty="0">
                <a:solidFill>
                  <a:schemeClr val="tx1"/>
                </a:solidFill>
                <a:latin typeface="+mn-lt"/>
                <a:ea typeface="+mn-ea"/>
                <a:cs typeface="+mn-cs"/>
              </a:rPr>
              <a:t>, p.44). Deze grondrechten gelden als tweede beginsel van de democratische rechtsstaat. Als derde beginsel geldt een zekere mate van scheiding van machten (of </a:t>
            </a:r>
            <a:r>
              <a:rPr lang="nl-NL" sz="1200" b="0" i="1" u="none" strike="noStrike" kern="1200" baseline="0" dirty="0">
                <a:solidFill>
                  <a:schemeClr val="tx1"/>
                </a:solidFill>
                <a:latin typeface="+mn-lt"/>
                <a:ea typeface="+mn-ea"/>
                <a:cs typeface="+mn-cs"/>
              </a:rPr>
              <a:t>checks </a:t>
            </a:r>
            <a:r>
              <a:rPr lang="nl-NL" sz="1200" b="0" i="1" u="none" strike="noStrike" kern="1200" baseline="0" dirty="0" err="1">
                <a:solidFill>
                  <a:schemeClr val="tx1"/>
                </a:solidFill>
                <a:latin typeface="+mn-lt"/>
                <a:ea typeface="+mn-ea"/>
                <a:cs typeface="+mn-cs"/>
              </a:rPr>
              <a:t>and</a:t>
            </a:r>
            <a:r>
              <a:rPr lang="nl-NL" sz="1200" b="0" i="1" u="none" strike="noStrike" kern="1200" baseline="0" dirty="0">
                <a:solidFill>
                  <a:schemeClr val="tx1"/>
                </a:solidFill>
                <a:latin typeface="+mn-lt"/>
                <a:ea typeface="+mn-ea"/>
                <a:cs typeface="+mn-cs"/>
              </a:rPr>
              <a:t> </a:t>
            </a:r>
            <a:r>
              <a:rPr lang="nl-NL" sz="1200" b="0" i="1" u="none" strike="noStrike" kern="1200" baseline="0" dirty="0" err="1">
                <a:solidFill>
                  <a:schemeClr val="tx1"/>
                </a:solidFill>
                <a:latin typeface="+mn-lt"/>
                <a:ea typeface="+mn-ea"/>
                <a:cs typeface="+mn-cs"/>
              </a:rPr>
              <a:t>balances</a:t>
            </a:r>
            <a:r>
              <a:rPr lang="nl-NL" sz="1200" b="0" i="0" u="none" strike="noStrike" kern="1200" baseline="0" dirty="0">
                <a:solidFill>
                  <a:schemeClr val="tx1"/>
                </a:solidFill>
                <a:latin typeface="+mn-lt"/>
                <a:ea typeface="+mn-ea"/>
                <a:cs typeface="+mn-cs"/>
              </a:rPr>
              <a:t>); zo hebben we allerlei vormen van advies en controle. De onafhankelijkheid en onpartijdigheid van de rechterlijke macht geldt als zelfstandig vierde beginsel. Het vijfde beginsel is dat van de democratie. Die vindt haar basis in de Grondwet waarin het kiesrecht is vastgelegd en bepalingen staan over wetgeving en bestuur. Deze beginselen zijn van belang om een systeem te waarborgen waarbinnen mensenrechten kunnen worden gerealiseerd</a:t>
            </a:r>
            <a:endParaRPr lang="nl-NL" dirty="0"/>
          </a:p>
          <a:p>
            <a:endParaRPr lang="nl-NL" dirty="0"/>
          </a:p>
        </p:txBody>
      </p:sp>
      <p:sp>
        <p:nvSpPr>
          <p:cNvPr id="4" name="Tijdelijke aanduiding voor dianummer 3">
            <a:extLst>
              <a:ext uri="{FF2B5EF4-FFF2-40B4-BE49-F238E27FC236}">
                <a16:creationId xmlns:a16="http://schemas.microsoft.com/office/drawing/2014/main" id="{6817D2B0-E9D4-362C-E2E4-018978569B35}"/>
              </a:ext>
            </a:extLst>
          </p:cNvPr>
          <p:cNvSpPr>
            <a:spLocks noGrp="1"/>
          </p:cNvSpPr>
          <p:nvPr>
            <p:ph type="sldNum" sz="quarter" idx="5"/>
          </p:nvPr>
        </p:nvSpPr>
        <p:spPr/>
        <p:txBody>
          <a:bodyPr/>
          <a:lstStyle/>
          <a:p>
            <a:pPr rtl="0"/>
            <a:fld id="{EE000EEB-8338-48D7-8EE8-EE0082EF7602}" type="slidenum">
              <a:rPr lang="nl-NL" noProof="0" smtClean="0"/>
              <a:t>7</a:t>
            </a:fld>
            <a:endParaRPr lang="nl-NL" noProof="0"/>
          </a:p>
        </p:txBody>
      </p:sp>
    </p:spTree>
    <p:extLst>
      <p:ext uri="{BB962C8B-B14F-4D97-AF65-F5344CB8AC3E}">
        <p14:creationId xmlns:p14="http://schemas.microsoft.com/office/powerpoint/2010/main" val="120993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8</a:t>
            </a:fld>
            <a:endParaRPr lang="nl-NL" noProof="0"/>
          </a:p>
        </p:txBody>
      </p:sp>
    </p:spTree>
    <p:extLst>
      <p:ext uri="{BB962C8B-B14F-4D97-AF65-F5344CB8AC3E}">
        <p14:creationId xmlns:p14="http://schemas.microsoft.com/office/powerpoint/2010/main" val="83440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EE000EEB-8338-48D7-8EE8-EE0082EF7602}" type="slidenum">
              <a:rPr lang="nl-NL" noProof="0" smtClean="0"/>
              <a:t>9</a:t>
            </a:fld>
            <a:endParaRPr lang="nl-NL" noProof="0"/>
          </a:p>
        </p:txBody>
      </p:sp>
    </p:spTree>
    <p:extLst>
      <p:ext uri="{BB962C8B-B14F-4D97-AF65-F5344CB8AC3E}">
        <p14:creationId xmlns:p14="http://schemas.microsoft.com/office/powerpoint/2010/main" val="276556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54955" y="1447800"/>
            <a:ext cx="8825658" cy="3329581"/>
          </a:xfrm>
        </p:spPr>
        <p:txBody>
          <a:bodyPr rtlCol="0" anchor="b"/>
          <a:lstStyle>
            <a:lvl1pPr>
              <a:defRPr sz="7200"/>
            </a:lvl1pPr>
          </a:lstStyle>
          <a:p>
            <a:pPr rtl="0"/>
            <a:r>
              <a:rPr lang="nl-NL" noProof="0"/>
              <a:t>Klik om de titelstijl van het model te bewerken</a:t>
            </a:r>
          </a:p>
        </p:txBody>
      </p:sp>
      <p:sp>
        <p:nvSpPr>
          <p:cNvPr id="3" name="Subtitel 2"/>
          <p:cNvSpPr>
            <a:spLocks noGrp="1"/>
          </p:cNvSpPr>
          <p:nvPr>
            <p:ph type="subTitle" idx="1" hasCustomPrompt="1"/>
          </p:nvPr>
        </p:nvSpPr>
        <p:spPr>
          <a:xfrm>
            <a:off x="1154955" y="4777380"/>
            <a:ext cx="8825658" cy="861420"/>
          </a:xfrm>
        </p:spPr>
        <p:txBody>
          <a:bodyPr rtlCol="0"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nl-NL" noProof="0"/>
              <a:t>Klik om de subtitelstijl van het model te bewerken</a:t>
            </a:r>
          </a:p>
        </p:txBody>
      </p:sp>
      <p:sp>
        <p:nvSpPr>
          <p:cNvPr id="4" name="Tijdelijke aanduiding voor datum 3"/>
          <p:cNvSpPr>
            <a:spLocks noGrp="1"/>
          </p:cNvSpPr>
          <p:nvPr>
            <p:ph type="dt" sz="half" idx="10"/>
          </p:nvPr>
        </p:nvSpPr>
        <p:spPr/>
        <p:txBody>
          <a:bodyPr rtlCol="0"/>
          <a:lstStyle/>
          <a:p>
            <a:pPr rtl="0"/>
            <a:fld id="{BF5075F0-A09B-4CAE-982F-A448E666554A}"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4956" y="4800587"/>
            <a:ext cx="8825657" cy="566738"/>
          </a:xfrm>
        </p:spPr>
        <p:txBody>
          <a:bodyPr rtlCol="0" anchor="b">
            <a:normAutofit/>
          </a:bodyPr>
          <a:lstStyle>
            <a:lvl1pPr algn="l">
              <a:defRPr sz="2400" b="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A6AB46C6-2379-4871-B681-3CF07BCCE176}" type="datetime1">
              <a:rPr lang="nl-NL" noProof="0" smtClean="0"/>
              <a:t>12-1-2026</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4954" y="1447800"/>
            <a:ext cx="8825659" cy="1981200"/>
          </a:xfrm>
        </p:spPr>
        <p:txBody>
          <a:bodyPr rtlCol="0"/>
          <a:lstStyle>
            <a:lvl1pPr>
              <a:defRPr sz="4800"/>
            </a:lvl1pPr>
          </a:lstStyle>
          <a:p>
            <a:pPr rtl="0"/>
            <a:r>
              <a:rPr lang="nl-NL" noProof="0"/>
              <a:t>Klik om de titelstijl van het model te bewerken</a:t>
            </a:r>
          </a:p>
        </p:txBody>
      </p:sp>
      <p:sp>
        <p:nvSpPr>
          <p:cNvPr id="8" name="Tijdelijke aanduiding voor tekst 3"/>
          <p:cNvSpPr>
            <a:spLocks noGrp="1"/>
          </p:cNvSpPr>
          <p:nvPr>
            <p:ph type="body" sz="half" idx="2" hasCustomPrompt="1"/>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4" name="Tijdelijke aanduiding voor datum 3"/>
          <p:cNvSpPr>
            <a:spLocks noGrp="1"/>
          </p:cNvSpPr>
          <p:nvPr>
            <p:ph type="dt" sz="half" idx="10"/>
          </p:nvPr>
        </p:nvSpPr>
        <p:spPr/>
        <p:txBody>
          <a:bodyPr rtlCol="0"/>
          <a:lstStyle/>
          <a:p>
            <a:pPr rtl="0"/>
            <a:fld id="{9A876AEE-24D4-42B0-8A0D-C40BE9818215}"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74801" y="1447800"/>
            <a:ext cx="7999315" cy="2323374"/>
          </a:xfrm>
        </p:spPr>
        <p:txBody>
          <a:bodyPr rtlCol="0"/>
          <a:lstStyle>
            <a:lvl1pPr>
              <a:defRPr sz="4800"/>
            </a:lvl1pPr>
          </a:lstStyle>
          <a:p>
            <a:pPr rtl="0"/>
            <a:r>
              <a:rPr lang="nl-NL" noProof="0"/>
              <a:t>Klik om de titelstijl van het model te bewerken</a:t>
            </a:r>
          </a:p>
        </p:txBody>
      </p:sp>
      <p:sp>
        <p:nvSpPr>
          <p:cNvPr id="14" name="Tijdelijke aanduiding voor tekst 3"/>
          <p:cNvSpPr>
            <a:spLocks noGrp="1"/>
          </p:cNvSpPr>
          <p:nvPr>
            <p:ph type="body" sz="half" idx="13" hasCustomPrompt="1"/>
          </p:nvPr>
        </p:nvSpPr>
        <p:spPr>
          <a:xfrm>
            <a:off x="1930400" y="3771174"/>
            <a:ext cx="7279649" cy="342174"/>
          </a:xfrm>
        </p:spPr>
        <p:txBody>
          <a:bodyPr rtlCol="0"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10" name="Tijdelijke aanduiding voor tekst 3"/>
          <p:cNvSpPr>
            <a:spLocks noGrp="1"/>
          </p:cNvSpPr>
          <p:nvPr>
            <p:ph type="body" sz="half" idx="2" hasCustomPrompt="1"/>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4" name="Tijdelijke aanduiding voor datum 3"/>
          <p:cNvSpPr>
            <a:spLocks noGrp="1"/>
          </p:cNvSpPr>
          <p:nvPr>
            <p:ph type="dt" sz="half" idx="10"/>
          </p:nvPr>
        </p:nvSpPr>
        <p:spPr/>
        <p:txBody>
          <a:bodyPr rtlCol="0"/>
          <a:lstStyle/>
          <a:p>
            <a:pPr rtl="0"/>
            <a:fld id="{3B347380-B666-45E3-AA4F-A2979353D637}"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
        <p:nvSpPr>
          <p:cNvPr id="9" name="Tekstvak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nl-NL" noProof="0"/>
              <a:t>“</a:t>
            </a:r>
          </a:p>
        </p:txBody>
      </p:sp>
      <p:sp>
        <p:nvSpPr>
          <p:cNvPr id="13" name="Tekstvak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nl-NL" noProof="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4954" y="3124201"/>
            <a:ext cx="8825660" cy="1653180"/>
          </a:xfrm>
        </p:spPr>
        <p:txBody>
          <a:bodyPr rtlCol="0" anchor="b"/>
          <a:lstStyle>
            <a:lvl1pPr algn="l">
              <a:defRPr sz="4000" b="0" cap="none"/>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154954" y="4777381"/>
            <a:ext cx="8825659" cy="860400"/>
          </a:xfrm>
        </p:spPr>
        <p:txBody>
          <a:bodyPr rtlCol="0"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noProof="0"/>
              <a:t>Klik om de tekststijlen van het model te bewerken</a:t>
            </a:r>
          </a:p>
        </p:txBody>
      </p:sp>
      <p:sp>
        <p:nvSpPr>
          <p:cNvPr id="4" name="Tijdelijke aanduiding voor datum 3"/>
          <p:cNvSpPr>
            <a:spLocks noGrp="1"/>
          </p:cNvSpPr>
          <p:nvPr>
            <p:ph type="dt" sz="half" idx="10"/>
          </p:nvPr>
        </p:nvSpPr>
        <p:spPr/>
        <p:txBody>
          <a:bodyPr rtlCol="0"/>
          <a:lstStyle/>
          <a:p>
            <a:pPr rtl="0"/>
            <a:fld id="{149C7340-632A-4229-BEC8-821AB960971C}"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sz="4200"/>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632947" y="1981200"/>
            <a:ext cx="2946866"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6" name="Tijdelijke aanduiding voor tekst 3"/>
          <p:cNvSpPr>
            <a:spLocks noGrp="1"/>
          </p:cNvSpPr>
          <p:nvPr>
            <p:ph type="body" sz="half" idx="15" hasCustomPrompt="1"/>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5" name="Tijdelijke aanduiding voor tekst 4"/>
          <p:cNvSpPr>
            <a:spLocks noGrp="1"/>
          </p:cNvSpPr>
          <p:nvPr>
            <p:ph type="body" sz="quarter" idx="3" hasCustomPrompt="1"/>
          </p:nvPr>
        </p:nvSpPr>
        <p:spPr>
          <a:xfrm>
            <a:off x="3883659" y="1981200"/>
            <a:ext cx="2936241"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9" name="Tijdelijke aanduiding voor tekst 3"/>
          <p:cNvSpPr>
            <a:spLocks noGrp="1"/>
          </p:cNvSpPr>
          <p:nvPr>
            <p:ph type="body" sz="half" idx="16" hasCustomPrompt="1"/>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14" name="Tijdelijke aanduiding voor tekst 4"/>
          <p:cNvSpPr>
            <a:spLocks noGrp="1"/>
          </p:cNvSpPr>
          <p:nvPr>
            <p:ph type="body" sz="quarter" idx="13" hasCustomPrompt="1"/>
          </p:nvPr>
        </p:nvSpPr>
        <p:spPr>
          <a:xfrm>
            <a:off x="7124700" y="1981200"/>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0" name="Tijdelijke aanduiding voor tekst 3"/>
          <p:cNvSpPr>
            <a:spLocks noGrp="1"/>
          </p:cNvSpPr>
          <p:nvPr>
            <p:ph type="body" sz="half" idx="17" hasCustomPrompt="1"/>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cxnSp>
        <p:nvCxnSpPr>
          <p:cNvPr id="17" name="Rechte verbindingslijn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Rechte verbindingslijn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Tijdelijke aanduiding voor datum 3"/>
          <p:cNvSpPr>
            <a:spLocks noGrp="1"/>
          </p:cNvSpPr>
          <p:nvPr>
            <p:ph type="dt" sz="half" idx="10"/>
          </p:nvPr>
        </p:nvSpPr>
        <p:spPr/>
        <p:txBody>
          <a:bodyPr rtlCol="0"/>
          <a:lstStyle/>
          <a:p>
            <a:pPr rtl="0"/>
            <a:fld id="{FCD3A357-5B17-4313-9F6E-65ADE1C9D1A1}" type="datetime1">
              <a:rPr lang="nl-NL" noProof="0" smtClean="0"/>
              <a:t>12-1-2026</a:t>
            </a:fld>
            <a:endParaRPr lang="nl-NL" noProof="0"/>
          </a:p>
        </p:txBody>
      </p:sp>
      <p:sp>
        <p:nvSpPr>
          <p:cNvPr id="4"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skolo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sz="4200"/>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652463" y="4250949"/>
            <a:ext cx="2940050"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9" name="Tijdelijke aanduiding voor afbeelding 2"/>
          <p:cNvSpPr>
            <a:spLocks noGrp="1" noChangeAspect="1"/>
          </p:cNvSpPr>
          <p:nvPr>
            <p:ph type="pic" idx="15" hasCustomPrompt="1"/>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22" name="Tijdelijke aanduiding voor tekst 3"/>
          <p:cNvSpPr>
            <a:spLocks noGrp="1"/>
          </p:cNvSpPr>
          <p:nvPr>
            <p:ph type="body" sz="half" idx="18" hasCustomPrompt="1"/>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5" name="Tijdelijke aanduiding voor tekst 4"/>
          <p:cNvSpPr>
            <a:spLocks noGrp="1"/>
          </p:cNvSpPr>
          <p:nvPr>
            <p:ph type="body" sz="quarter" idx="3" hasCustomPrompt="1"/>
          </p:nvPr>
        </p:nvSpPr>
        <p:spPr>
          <a:xfrm>
            <a:off x="3889375" y="4250949"/>
            <a:ext cx="2930525"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30" name="Tijdelijke aanduiding voor afbeelding 2"/>
          <p:cNvSpPr>
            <a:spLocks noGrp="1" noChangeAspect="1"/>
          </p:cNvSpPr>
          <p:nvPr>
            <p:ph type="pic" idx="21" hasCustomPrompt="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23" name="Tijdelijke aanduiding voor tekst 3"/>
          <p:cNvSpPr>
            <a:spLocks noGrp="1"/>
          </p:cNvSpPr>
          <p:nvPr>
            <p:ph type="body" sz="half" idx="19" hasCustomPrompt="1"/>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14" name="Tijdelijke aanduiding voor tekst 4"/>
          <p:cNvSpPr>
            <a:spLocks noGrp="1"/>
          </p:cNvSpPr>
          <p:nvPr>
            <p:ph type="body" sz="quarter" idx="13" hasCustomPrompt="1"/>
          </p:nvPr>
        </p:nvSpPr>
        <p:spPr>
          <a:xfrm>
            <a:off x="7124700" y="4250949"/>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31" name="Tijdelijke aanduiding voor afbeelding 2"/>
          <p:cNvSpPr>
            <a:spLocks noGrp="1" noChangeAspect="1"/>
          </p:cNvSpPr>
          <p:nvPr>
            <p:ph type="pic" idx="22" hasCustomPrompt="1"/>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24" name="Tijdelijke aanduiding voor tekst 3"/>
          <p:cNvSpPr>
            <a:spLocks noGrp="1"/>
          </p:cNvSpPr>
          <p:nvPr>
            <p:ph type="body" sz="half" idx="20" hasCustomPrompt="1"/>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cxnSp>
        <p:nvCxnSpPr>
          <p:cNvPr id="17" name="Rechte verbindingslijn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Rechte verbindingslijn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Tijdelijke aanduiding voor datum 3"/>
          <p:cNvSpPr>
            <a:spLocks noGrp="1"/>
          </p:cNvSpPr>
          <p:nvPr>
            <p:ph type="dt" sz="half" idx="10"/>
          </p:nvPr>
        </p:nvSpPr>
        <p:spPr/>
        <p:txBody>
          <a:bodyPr rtlCol="0"/>
          <a:lstStyle/>
          <a:p>
            <a:pPr rtl="0"/>
            <a:fld id="{14F22A00-3AB4-4BA5-9A5A-8ABCF1568DD5}" type="datetime1">
              <a:rPr lang="nl-NL" noProof="0" smtClean="0"/>
              <a:t>12-1-2026</a:t>
            </a:fld>
            <a:endParaRPr lang="nl-NL" noProof="0"/>
          </a:p>
        </p:txBody>
      </p:sp>
      <p:sp>
        <p:nvSpPr>
          <p:cNvPr id="4"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p:txBody>
          <a:bodyPr vert="eaVert" rtlCol="0" anchor="t" anchorCtr="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9AC5CF6E-C45F-4B21-A967-23207D8EB734}"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304212" y="430213"/>
            <a:ext cx="1752601" cy="5826125"/>
          </a:xfrm>
        </p:spPr>
        <p:txBody>
          <a:bodyPr vert="eaVert" rtlCol="0" anchor="b" anchorCtr="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652463" y="887414"/>
            <a:ext cx="7423149" cy="5368924"/>
          </a:xfrm>
        </p:spPr>
        <p:txBody>
          <a:bodyPr vert="eaVert"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4FE78B6A-335B-4CF1-932A-6E3F09B1E233}"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92001C6C-908C-4DE4-A524-B19BAF1243AC}"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4956" y="2861733"/>
            <a:ext cx="8825657" cy="1915647"/>
          </a:xfrm>
        </p:spPr>
        <p:txBody>
          <a:bodyPr rtlCol="0" anchor="b"/>
          <a:lstStyle>
            <a:lvl1pPr algn="l">
              <a:defRPr sz="4000" b="0" cap="none"/>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154955" y="4777381"/>
            <a:ext cx="8825658" cy="860400"/>
          </a:xfrm>
        </p:spPr>
        <p:txBody>
          <a:bodyPr rtlCol="0"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noProof="0"/>
              <a:t>Klik om de tekststijlen van het model te bewerken</a:t>
            </a:r>
          </a:p>
        </p:txBody>
      </p:sp>
      <p:sp>
        <p:nvSpPr>
          <p:cNvPr id="4" name="Tijdelijke aanduiding voor datum 3"/>
          <p:cNvSpPr>
            <a:spLocks noGrp="1"/>
          </p:cNvSpPr>
          <p:nvPr>
            <p:ph type="dt" sz="half" idx="10"/>
          </p:nvPr>
        </p:nvSpPr>
        <p:spPr/>
        <p:txBody>
          <a:bodyPr rtlCol="0"/>
          <a:lstStyle/>
          <a:p>
            <a:pPr rtl="0"/>
            <a:fld id="{849C62F6-D7E9-4F0F-9067-8EED6A373655}" type="datetime1">
              <a:rPr lang="nl-NL" noProof="0" smtClean="0"/>
              <a:t>12-1-2026</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DB128434-2939-46D5-86D9-FA119415CCCF}" type="datetime1">
              <a:rPr lang="nl-NL" noProof="0" smtClean="0"/>
              <a:t>12-1-2026</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103313" y="1905000"/>
            <a:ext cx="4396338"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p:cNvSpPr>
            <a:spLocks noGrp="1"/>
          </p:cNvSpPr>
          <p:nvPr>
            <p:ph sz="half" idx="2" hasCustomPrompt="1"/>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5654495" y="1905000"/>
            <a:ext cx="439633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p:cNvSpPr>
            <a:spLocks noGrp="1"/>
          </p:cNvSpPr>
          <p:nvPr>
            <p:ph sz="quarter" idx="4" hasCustomPrompt="1"/>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0B878DC1-C8D8-425D-BC54-6A382A17BE59}" type="datetime1">
              <a:rPr lang="nl-NL" noProof="0" smtClean="0"/>
              <a:t>12-1-2026</a:t>
            </a:fld>
            <a:endParaRPr lang="nl-NL" noProof="0"/>
          </a:p>
        </p:txBody>
      </p:sp>
      <p:sp>
        <p:nvSpPr>
          <p:cNvPr id="8" name="Tijdelijke aanduiding voor voettekst 7"/>
          <p:cNvSpPr>
            <a:spLocks noGrp="1"/>
          </p:cNvSpPr>
          <p:nvPr>
            <p:ph type="ftr" sz="quarter" idx="11"/>
          </p:nvPr>
        </p:nvSpPr>
        <p:spPr/>
        <p:txBody>
          <a:bodyPr rtlCol="0"/>
          <a:lstStyle/>
          <a:p>
            <a:pPr rtl="0"/>
            <a:endParaRPr lang="nl-NL" noProof="0"/>
          </a:p>
        </p:txBody>
      </p:sp>
      <p:sp>
        <p:nvSpPr>
          <p:cNvPr id="9" name="Tijdelijke aanduiding voor dianummer 8"/>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7" name="Tijdelijke aanduiding voor datum 2"/>
          <p:cNvSpPr>
            <a:spLocks noGrp="1"/>
          </p:cNvSpPr>
          <p:nvPr>
            <p:ph type="dt" sz="half" idx="10"/>
          </p:nvPr>
        </p:nvSpPr>
        <p:spPr/>
        <p:txBody>
          <a:bodyPr rtlCol="0"/>
          <a:lstStyle/>
          <a:p>
            <a:pPr rtl="0"/>
            <a:fld id="{F7D8F03E-450C-4A75-A5AD-E277906491B1}" type="datetime1">
              <a:rPr lang="nl-NL" noProof="0" smtClean="0"/>
              <a:t>12-1-2026</a:t>
            </a:fld>
            <a:endParaRPr lang="nl-NL" noProof="0"/>
          </a:p>
        </p:txBody>
      </p:sp>
      <p:sp>
        <p:nvSpPr>
          <p:cNvPr id="5" name="Tijdelijke aanduiding voor voettekst 3"/>
          <p:cNvSpPr>
            <a:spLocks noGrp="1"/>
          </p:cNvSpPr>
          <p:nvPr>
            <p:ph type="ftr" sz="quarter" idx="11"/>
          </p:nvPr>
        </p:nvSpPr>
        <p:spPr/>
        <p:txBody>
          <a:bodyPr rtlCol="0"/>
          <a:lstStyle/>
          <a:p>
            <a:pPr rtl="0"/>
            <a:endParaRPr lang="nl-NL" noProof="0"/>
          </a:p>
        </p:txBody>
      </p:sp>
      <p:sp>
        <p:nvSpPr>
          <p:cNvPr id="6" name="Tijdelijke aanduiding voor dianummer 4"/>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Tijdelijke aanduiding voor datum 1"/>
          <p:cNvSpPr>
            <a:spLocks noGrp="1"/>
          </p:cNvSpPr>
          <p:nvPr>
            <p:ph type="dt" sz="half" idx="10"/>
          </p:nvPr>
        </p:nvSpPr>
        <p:spPr/>
        <p:txBody>
          <a:bodyPr rtlCol="0"/>
          <a:lstStyle/>
          <a:p>
            <a:pPr rtl="0"/>
            <a:fld id="{BF98A432-9D7B-4604-880F-84B92C20A921}" type="datetime1">
              <a:rPr lang="nl-NL" noProof="0" smtClean="0"/>
              <a:t>12-1-2026</a:t>
            </a:fld>
            <a:endParaRPr lang="nl-NL" noProof="0"/>
          </a:p>
        </p:txBody>
      </p:sp>
      <p:sp>
        <p:nvSpPr>
          <p:cNvPr id="5" name="Tijdelijke aanduiding voor voettekst 2"/>
          <p:cNvSpPr>
            <a:spLocks noGrp="1"/>
          </p:cNvSpPr>
          <p:nvPr>
            <p:ph type="ftr" sz="quarter" idx="11"/>
          </p:nvPr>
        </p:nvSpPr>
        <p:spPr/>
        <p:txBody>
          <a:bodyPr rtlCol="0"/>
          <a:lstStyle/>
          <a:p>
            <a:pPr rtl="0"/>
            <a:endParaRPr lang="nl-NL" noProof="0"/>
          </a:p>
        </p:txBody>
      </p:sp>
      <p:sp>
        <p:nvSpPr>
          <p:cNvPr id="6" name="Tijdelijke aanduiding voor dianummer 3"/>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4954" y="1447800"/>
            <a:ext cx="3401064" cy="1447800"/>
          </a:xfrm>
        </p:spPr>
        <p:txBody>
          <a:bodyPr rtlCol="0" anchor="b"/>
          <a:lstStyle>
            <a:lvl1pPr algn="l">
              <a:defRPr sz="2400" b="0"/>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1154954"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7" name="Tijdelijke aanduiding voor datum 4"/>
          <p:cNvSpPr>
            <a:spLocks noGrp="1"/>
          </p:cNvSpPr>
          <p:nvPr>
            <p:ph type="dt" sz="half" idx="10"/>
          </p:nvPr>
        </p:nvSpPr>
        <p:spPr/>
        <p:txBody>
          <a:bodyPr rtlCol="0"/>
          <a:lstStyle/>
          <a:p>
            <a:pPr rtl="0"/>
            <a:fld id="{DB863B8A-1E48-4967-B930-0A0F67EEC730}" type="datetime1">
              <a:rPr lang="nl-NL" noProof="0" smtClean="0"/>
              <a:t>12-1-2026</a:t>
            </a:fld>
            <a:endParaRPr lang="nl-NL" noProof="0"/>
          </a:p>
        </p:txBody>
      </p:sp>
      <p:sp>
        <p:nvSpPr>
          <p:cNvPr id="5" name="Tijdelijke aanduiding voor voettekst 5"/>
          <p:cNvSpPr>
            <a:spLocks noGrp="1"/>
          </p:cNvSpPr>
          <p:nvPr>
            <p:ph type="ftr" sz="quarter" idx="11"/>
          </p:nvPr>
        </p:nvSpPr>
        <p:spPr/>
        <p:txBody>
          <a:bodyPr rtlCol="0"/>
          <a:lstStyle/>
          <a:p>
            <a:pPr rtl="0"/>
            <a:endParaRPr lang="nl-NL" noProof="0"/>
          </a:p>
        </p:txBody>
      </p:sp>
      <p:sp>
        <p:nvSpPr>
          <p:cNvPr id="6" name="Tijdelijke aanduiding voor dianummer 6"/>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53907" y="1854192"/>
            <a:ext cx="5092906" cy="1574808"/>
          </a:xfrm>
        </p:spPr>
        <p:txBody>
          <a:bodyPr rtlCol="0" anchor="b">
            <a:normAutofit/>
          </a:bodyPr>
          <a:lstStyle>
            <a:lvl1pPr algn="l">
              <a:defRPr sz="3600" b="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A91EAFD3-7349-46FC-88CD-02E428635716}" type="datetime1">
              <a:rPr lang="nl-NL" noProof="0" smtClean="0"/>
              <a:t>12-1-2026</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D57F1E4F-1CFF-5643-939E-02111984F565}" type="slidenum">
              <a:rPr lang="nl-NL" noProof="0" smtClean="0"/>
              <a:t>‹nr.›</a:t>
            </a:fld>
            <a:endParaRPr lang="nl-NL"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Afbeelding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Afbeelding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Afbeelding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hthoe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jdelijke aanduiding voor titel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nl-NL" noProof="0"/>
              <a:t>Klik om de titelstijl van het model te bewerken</a:t>
            </a:r>
          </a:p>
        </p:txBody>
      </p:sp>
      <p:sp>
        <p:nvSpPr>
          <p:cNvPr id="3" name="Tijdelijke aanduiding voor tekst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5078342F-2B7C-414B-959E-C1CB56C4F8E2}" type="datetime1">
              <a:rPr lang="nl-NL" noProof="0" smtClean="0"/>
              <a:t>12-1-2026</a:t>
            </a:fld>
            <a:endParaRPr lang="nl-NL" noProof="0"/>
          </a:p>
        </p:txBody>
      </p:sp>
      <p:sp>
        <p:nvSpPr>
          <p:cNvPr id="5" name="Tijdelijke aanduiding voor voettekst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nl-NL" noProof="0"/>
          </a:p>
        </p:txBody>
      </p:sp>
      <p:sp>
        <p:nvSpPr>
          <p:cNvPr id="6" name="Tijdelijke aanduiding voor dianumm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nl-NL" noProof="0" smtClean="0"/>
              <a:t>‹nr.›</a:t>
            </a:fld>
            <a:endParaRPr lang="nl-NL"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hyperlink" Target="https://www.raadsleden.nl/wat-doen-we/publicaties/sterke-raa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hyperlink" Target="https://www.rijksoverheid.nl/onderwerpen/wet-open-overheid-wo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etten.overheid.nl/BWBR0015524/2025-04-17" TargetMode="Externa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hyperlink" Target="https://www.raadsleden.nl/wat-doen-we/publicaties/sterke-raa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open.overheid.nl/documenten/ronl-7213382e-629a-4c29-816d-1c0cb8f661aa/pdf" TargetMode="Externa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hyperlink" Target="https://vng.nl/artikelen/gemeenten-vallen-in-financieel-ravijn" TargetMode="External"/><Relationship Id="rId3" Type="http://schemas.openxmlformats.org/officeDocument/2006/relationships/image" Target="../media/image18.png"/><Relationship Id="rId7" Type="http://schemas.openxmlformats.org/officeDocument/2006/relationships/hyperlink" Target="https://www.nu.nl/economie/6344802/gemeenten-halen-dit-jaar-miljoenen-euros-meer-op-via-ozb-en-parkeergeld.ht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hyperlink" Target="https://lias-webpub-edamvolendam-bg-2025.azurewebsites.net/" TargetMode="External"/><Relationship Id="rId5" Type="http://schemas.openxmlformats.org/officeDocument/2006/relationships/image" Target="../media/image20.png"/><Relationship Id="rId10" Type="http://schemas.openxmlformats.org/officeDocument/2006/relationships/hyperlink" Target="9%20Inspirerende%20voorbeelden%20om%20burgerbetrokkenheid%20te%20stimuleren%20&#8211;%20iBabs"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etten.overheid.nl/zoeken" TargetMode="External"/><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raadvanstate.nl/adviezen/@56337/w04-04-0281/" TargetMode="External"/><Relationship Id="rId5" Type="http://schemas.openxmlformats.org/officeDocument/2006/relationships/image" Target="../media/image23.jpe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hyperlink" Target="https://www.digitaleoverheid.nl/document/de-nederlandse-digitaliseringsstrategie-nds/"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Afbeelding 4" descr="reeks koppelingen">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Titel 1">
            <a:extLst>
              <a:ext uri="{FF2B5EF4-FFF2-40B4-BE49-F238E27FC236}">
                <a16:creationId xmlns:a16="http://schemas.microsoft.com/office/drawing/2014/main" id="{3D30D32A-359B-41BB-9746-2CF3A21EEFFC}"/>
              </a:ext>
            </a:extLst>
          </p:cNvPr>
          <p:cNvSpPr>
            <a:spLocks noGrp="1"/>
          </p:cNvSpPr>
          <p:nvPr>
            <p:ph type="ctrTitle"/>
          </p:nvPr>
        </p:nvSpPr>
        <p:spPr>
          <a:xfrm>
            <a:off x="1092325" y="1447800"/>
            <a:ext cx="8825658" cy="3329581"/>
          </a:xfrm>
        </p:spPr>
        <p:txBody>
          <a:bodyPr rtlCol="0">
            <a:normAutofit fontScale="90000"/>
          </a:bodyPr>
          <a:lstStyle/>
          <a:p>
            <a:pPr algn="ctr" fontAlgn="base"/>
            <a:br>
              <a:rPr lang="nl-NL" dirty="0"/>
            </a:br>
            <a:br>
              <a:rPr lang="nl-NL" dirty="0"/>
            </a:br>
            <a:endParaRPr lang="nl-NL" dirty="0"/>
          </a:p>
        </p:txBody>
      </p:sp>
      <p:sp>
        <p:nvSpPr>
          <p:cNvPr id="20" name="Rechthoek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Afbeelding 5" descr="Afbeelding met ontwerp, huis, meubels, poppenhuis&#10;&#10;Door AI gegenereerde inhoud is mogelijk onjuist.">
            <a:extLst>
              <a:ext uri="{FF2B5EF4-FFF2-40B4-BE49-F238E27FC236}">
                <a16:creationId xmlns:a16="http://schemas.microsoft.com/office/drawing/2014/main" id="{B4B106C2-ABEA-5248-7D1D-AE0A1EE37A3B}"/>
              </a:ext>
            </a:extLst>
          </p:cNvPr>
          <p:cNvPicPr>
            <a:picLocks noChangeAspect="1"/>
          </p:cNvPicPr>
          <p:nvPr/>
        </p:nvPicPr>
        <p:blipFill>
          <a:blip r:embed="rId5"/>
          <a:stretch>
            <a:fillRect/>
          </a:stretch>
        </p:blipFill>
        <p:spPr>
          <a:xfrm>
            <a:off x="2232737" y="1711036"/>
            <a:ext cx="3267531" cy="3329581"/>
          </a:xfrm>
          <a:prstGeom prst="rect">
            <a:avLst/>
          </a:prstGeom>
        </p:spPr>
      </p:pic>
      <p:pic>
        <p:nvPicPr>
          <p:cNvPr id="8" name="Afbeelding 7" descr="Afbeelding met Kinderkunst, huis, ontwerp&#10;&#10;Door AI gegenereerde inhoud is mogelijk onjuist.">
            <a:extLst>
              <a:ext uri="{FF2B5EF4-FFF2-40B4-BE49-F238E27FC236}">
                <a16:creationId xmlns:a16="http://schemas.microsoft.com/office/drawing/2014/main" id="{4FB9A8B4-70FC-9D2B-6FC0-983D94053CD9}"/>
              </a:ext>
            </a:extLst>
          </p:cNvPr>
          <p:cNvPicPr>
            <a:picLocks noChangeAspect="1"/>
          </p:cNvPicPr>
          <p:nvPr/>
        </p:nvPicPr>
        <p:blipFill>
          <a:blip r:embed="rId6"/>
          <a:stretch>
            <a:fillRect/>
          </a:stretch>
        </p:blipFill>
        <p:spPr>
          <a:xfrm>
            <a:off x="6359328" y="1711035"/>
            <a:ext cx="3305636" cy="3329581"/>
          </a:xfrm>
          <a:prstGeom prst="rect">
            <a:avLst/>
          </a:prstGeom>
        </p:spPr>
      </p:pic>
      <p:pic>
        <p:nvPicPr>
          <p:cNvPr id="1028" name="Picture 4" descr="Publicatie Sterke Raad gepresenteerd">
            <a:hlinkClick r:id="rId7"/>
            <a:extLst>
              <a:ext uri="{FF2B5EF4-FFF2-40B4-BE49-F238E27FC236}">
                <a16:creationId xmlns:a16="http://schemas.microsoft.com/office/drawing/2014/main" id="{F9575E47-2354-FE55-3331-3B9036B603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4188" y="1022815"/>
            <a:ext cx="8322365" cy="4706019"/>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el 2">
            <a:extLst>
              <a:ext uri="{FF2B5EF4-FFF2-40B4-BE49-F238E27FC236}">
                <a16:creationId xmlns:a16="http://schemas.microsoft.com/office/drawing/2014/main" id="{B4CA222A-88BC-48F4-9AE8-2115B7D1E6DC}"/>
              </a:ext>
            </a:extLst>
          </p:cNvPr>
          <p:cNvSpPr>
            <a:spLocks noGrp="1"/>
          </p:cNvSpPr>
          <p:nvPr>
            <p:ph type="subTitle" idx="1"/>
          </p:nvPr>
        </p:nvSpPr>
        <p:spPr>
          <a:xfrm>
            <a:off x="2081448" y="5867460"/>
            <a:ext cx="8824913" cy="860425"/>
          </a:xfrm>
        </p:spPr>
        <p:txBody>
          <a:bodyPr rtlCol="0">
            <a:normAutofit fontScale="62500" lnSpcReduction="20000"/>
          </a:bodyPr>
          <a:lstStyle/>
          <a:p>
            <a:pPr algn="ctr">
              <a:lnSpc>
                <a:spcPct val="120000"/>
              </a:lnSpc>
            </a:pPr>
            <a:r>
              <a:rPr lang="nl-NL" sz="3200" b="1" dirty="0"/>
              <a:t>Digitale Agenda Gemeenten 2028</a:t>
            </a:r>
          </a:p>
          <a:p>
            <a:pPr algn="ctr">
              <a:lnSpc>
                <a:spcPct val="120000"/>
              </a:lnSpc>
            </a:pPr>
            <a:r>
              <a:rPr lang="nl-NL" sz="3200" dirty="0"/>
              <a:t>Nederlandse Digitalisering strategie </a:t>
            </a:r>
          </a:p>
        </p:txBody>
      </p:sp>
      <p:sp>
        <p:nvSpPr>
          <p:cNvPr id="12" name="Subtitel 2">
            <a:extLst>
              <a:ext uri="{FF2B5EF4-FFF2-40B4-BE49-F238E27FC236}">
                <a16:creationId xmlns:a16="http://schemas.microsoft.com/office/drawing/2014/main" id="{9265B0F4-F620-61FD-2584-D151DBF62845}"/>
              </a:ext>
            </a:extLst>
          </p:cNvPr>
          <p:cNvSpPr txBox="1">
            <a:spLocks/>
          </p:cNvSpPr>
          <p:nvPr/>
        </p:nvSpPr>
        <p:spPr>
          <a:xfrm>
            <a:off x="1431525" y="322528"/>
            <a:ext cx="8825658" cy="57017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algn="ctr"/>
            <a:r>
              <a:rPr lang="nl-NL" sz="2800" b="1" dirty="0"/>
              <a:t>“Huis van Thorbecke gaat in de steigers”</a:t>
            </a:r>
          </a:p>
        </p:txBody>
      </p:sp>
    </p:spTree>
    <p:extLst>
      <p:ext uri="{BB962C8B-B14F-4D97-AF65-F5344CB8AC3E}">
        <p14:creationId xmlns:p14="http://schemas.microsoft.com/office/powerpoint/2010/main" val="193000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ppt_x"/>
                                          </p:val>
                                        </p:tav>
                                        <p:tav tm="100000">
                                          <p:val>
                                            <p:strVal val="#ppt_x"/>
                                          </p:val>
                                        </p:tav>
                                      </p:tavLst>
                                    </p:anim>
                                    <p:anim calcmode="lin" valueType="num">
                                      <p:cBhvr additive="base">
                                        <p:cTn id="1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2000" fill="hold"/>
                                        <p:tgtEl>
                                          <p:spTgt spid="1028"/>
                                        </p:tgtEl>
                                        <p:attrNameLst>
                                          <p:attrName>ppt_x</p:attrName>
                                        </p:attrNameLst>
                                      </p:cBhvr>
                                      <p:tavLst>
                                        <p:tav tm="0">
                                          <p:val>
                                            <p:strVal val="#ppt_x"/>
                                          </p:val>
                                        </p:tav>
                                        <p:tav tm="100000">
                                          <p:val>
                                            <p:strVal val="#ppt_x"/>
                                          </p:val>
                                        </p:tav>
                                      </p:tavLst>
                                    </p:anim>
                                    <p:anim calcmode="lin" valueType="num">
                                      <p:cBhvr additive="base">
                                        <p:cTn id="24" dur="2000" fill="hold"/>
                                        <p:tgtEl>
                                          <p:spTgt spid="102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additive="base">
                                        <p:cTn id="28"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4" fill="hold" grpId="0" nodeType="after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2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D7363-9AD1-B5F9-015B-972A10740E1E}"/>
              </a:ext>
            </a:extLst>
          </p:cNvPr>
          <p:cNvSpPr>
            <a:spLocks noGrp="1"/>
          </p:cNvSpPr>
          <p:nvPr>
            <p:ph type="title"/>
          </p:nvPr>
        </p:nvSpPr>
        <p:spPr>
          <a:xfrm>
            <a:off x="646111" y="452718"/>
            <a:ext cx="9575918" cy="1400530"/>
          </a:xfrm>
        </p:spPr>
        <p:txBody>
          <a:bodyPr/>
          <a:lstStyle/>
          <a:p>
            <a:r>
              <a:rPr lang="nl-NL" dirty="0"/>
              <a:t>Praktijkvoorbeelden N.a.v. de Pius-x </a:t>
            </a:r>
            <a:br>
              <a:rPr lang="nl-NL" dirty="0"/>
            </a:br>
            <a:r>
              <a:rPr lang="nl-NL" dirty="0"/>
              <a:t>vrijdag 16 jan 2026</a:t>
            </a:r>
          </a:p>
        </p:txBody>
      </p:sp>
      <p:sp>
        <p:nvSpPr>
          <p:cNvPr id="4" name="Tijdelijke aanduiding voor inhoud 3">
            <a:extLst>
              <a:ext uri="{FF2B5EF4-FFF2-40B4-BE49-F238E27FC236}">
                <a16:creationId xmlns:a16="http://schemas.microsoft.com/office/drawing/2014/main" id="{B384F724-DF0F-3C12-0A59-D185467DD2EC}"/>
              </a:ext>
            </a:extLst>
          </p:cNvPr>
          <p:cNvSpPr>
            <a:spLocks noGrp="1"/>
          </p:cNvSpPr>
          <p:nvPr>
            <p:ph idx="1"/>
          </p:nvPr>
        </p:nvSpPr>
        <p:spPr/>
        <p:txBody>
          <a:bodyPr/>
          <a:lstStyle/>
          <a:p>
            <a:r>
              <a:rPr lang="nl-NL" dirty="0"/>
              <a:t>Vraag op haalbaarheid terrasoverkapping</a:t>
            </a:r>
          </a:p>
          <a:p>
            <a:r>
              <a:rPr lang="nl-NL" dirty="0"/>
              <a:t>.</a:t>
            </a:r>
          </a:p>
          <a:p>
            <a:r>
              <a:rPr lang="nl-NL" dirty="0"/>
              <a:t>.</a:t>
            </a:r>
          </a:p>
          <a:p>
            <a:r>
              <a:rPr lang="nl-NL" dirty="0"/>
              <a:t>.</a:t>
            </a:r>
          </a:p>
          <a:p>
            <a:r>
              <a:rPr lang="nl-NL" dirty="0"/>
              <a:t>.</a:t>
            </a:r>
          </a:p>
          <a:p>
            <a:r>
              <a:rPr lang="nl-NL" dirty="0"/>
              <a:t>.</a:t>
            </a:r>
          </a:p>
          <a:p>
            <a:r>
              <a:rPr lang="nl-NL" dirty="0"/>
              <a:t>.</a:t>
            </a:r>
          </a:p>
          <a:p>
            <a:r>
              <a:rPr lang="nl-NL" dirty="0"/>
              <a:t>.</a:t>
            </a:r>
          </a:p>
          <a:p>
            <a:r>
              <a:rPr lang="nl-NL" dirty="0"/>
              <a:t>..</a:t>
            </a:r>
          </a:p>
          <a:p>
            <a:endParaRPr lang="nl-NL" dirty="0"/>
          </a:p>
        </p:txBody>
      </p:sp>
      <p:sp>
        <p:nvSpPr>
          <p:cNvPr id="3" name="Tijdelijke aanduiding voor dianummer 2">
            <a:extLst>
              <a:ext uri="{FF2B5EF4-FFF2-40B4-BE49-F238E27FC236}">
                <a16:creationId xmlns:a16="http://schemas.microsoft.com/office/drawing/2014/main" id="{C249A0EC-48CD-2195-DFC6-3A3D1C2054BB}"/>
              </a:ext>
            </a:extLst>
          </p:cNvPr>
          <p:cNvSpPr>
            <a:spLocks noGrp="1"/>
          </p:cNvSpPr>
          <p:nvPr>
            <p:ph type="sldNum" sz="quarter" idx="12"/>
          </p:nvPr>
        </p:nvSpPr>
        <p:spPr/>
        <p:txBody>
          <a:bodyPr/>
          <a:lstStyle/>
          <a:p>
            <a:pPr rtl="0"/>
            <a:fld id="{D57F1E4F-1CFF-5643-939E-02111984F565}" type="slidenum">
              <a:rPr lang="nl-NL" noProof="0" smtClean="0"/>
              <a:t>10</a:t>
            </a:fld>
            <a:endParaRPr lang="nl-NL" noProof="0"/>
          </a:p>
        </p:txBody>
      </p:sp>
    </p:spTree>
    <p:extLst>
      <p:ext uri="{BB962C8B-B14F-4D97-AF65-F5344CB8AC3E}">
        <p14:creationId xmlns:p14="http://schemas.microsoft.com/office/powerpoint/2010/main" val="146657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D612-06E9-7BC4-FBBE-AF69C812D2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D383BE-AB26-E850-3B7E-C3671BFCB5E4}"/>
              </a:ext>
            </a:extLst>
          </p:cNvPr>
          <p:cNvSpPr>
            <a:spLocks noGrp="1"/>
          </p:cNvSpPr>
          <p:nvPr>
            <p:ph type="title"/>
          </p:nvPr>
        </p:nvSpPr>
        <p:spPr>
          <a:xfrm>
            <a:off x="646111" y="452718"/>
            <a:ext cx="9758653" cy="1400530"/>
          </a:xfrm>
        </p:spPr>
        <p:txBody>
          <a:bodyPr/>
          <a:lstStyle/>
          <a:p>
            <a:r>
              <a:rPr lang="nl-NL" u="sng" dirty="0">
                <a:solidFill>
                  <a:srgbClr val="FFFFFF"/>
                </a:solidFill>
              </a:rPr>
              <a:t>Iedereen moet mee kunnen doen</a:t>
            </a:r>
            <a:br>
              <a:rPr lang="nl-NL" u="sng" dirty="0">
                <a:solidFill>
                  <a:srgbClr val="FFFFFF"/>
                </a:solidFill>
              </a:rPr>
            </a:br>
            <a:r>
              <a:rPr lang="nl-NL" sz="3600" i="1" dirty="0">
                <a:solidFill>
                  <a:srgbClr val="FFFFFF"/>
                </a:solidFill>
              </a:rPr>
              <a:t>Digitale Inclusie</a:t>
            </a:r>
            <a:br>
              <a:rPr lang="nl-NL" dirty="0">
                <a:solidFill>
                  <a:srgbClr val="FFFFFF"/>
                </a:solidFill>
              </a:rPr>
            </a:br>
            <a:endParaRPr lang="nl-NL" sz="3200" dirty="0"/>
          </a:p>
        </p:txBody>
      </p:sp>
      <p:pic>
        <p:nvPicPr>
          <p:cNvPr id="10" name="Afbeelding 9" descr="Afbeelding met tekst, schermopname, Lettertype, nummer&#10;&#10;Door AI gegenereerde inhoud is mogelijk onjuist.">
            <a:extLst>
              <a:ext uri="{FF2B5EF4-FFF2-40B4-BE49-F238E27FC236}">
                <a16:creationId xmlns:a16="http://schemas.microsoft.com/office/drawing/2014/main" id="{61D9A7A1-C27B-4D6A-E24E-7039F217662B}"/>
              </a:ext>
            </a:extLst>
          </p:cNvPr>
          <p:cNvPicPr>
            <a:picLocks noChangeAspect="1"/>
          </p:cNvPicPr>
          <p:nvPr/>
        </p:nvPicPr>
        <p:blipFill>
          <a:blip r:embed="rId3"/>
          <a:stretch>
            <a:fillRect/>
          </a:stretch>
        </p:blipFill>
        <p:spPr>
          <a:xfrm>
            <a:off x="646111" y="1853248"/>
            <a:ext cx="7502328" cy="2012170"/>
          </a:xfrm>
          <a:prstGeom prst="rect">
            <a:avLst/>
          </a:prstGeom>
        </p:spPr>
      </p:pic>
      <p:sp>
        <p:nvSpPr>
          <p:cNvPr id="4" name="Tekstvak 3">
            <a:extLst>
              <a:ext uri="{FF2B5EF4-FFF2-40B4-BE49-F238E27FC236}">
                <a16:creationId xmlns:a16="http://schemas.microsoft.com/office/drawing/2014/main" id="{3283F092-6097-6EFB-6075-5C0C95A4696F}"/>
              </a:ext>
            </a:extLst>
          </p:cNvPr>
          <p:cNvSpPr txBox="1"/>
          <p:nvPr/>
        </p:nvSpPr>
        <p:spPr>
          <a:xfrm>
            <a:off x="646110" y="4009647"/>
            <a:ext cx="6096000" cy="369332"/>
          </a:xfrm>
          <a:prstGeom prst="rect">
            <a:avLst/>
          </a:prstGeom>
          <a:noFill/>
        </p:spPr>
        <p:txBody>
          <a:bodyPr wrap="square">
            <a:spAutoFit/>
          </a:bodyPr>
          <a:lstStyle/>
          <a:p>
            <a:r>
              <a:rPr lang="nl-NL" i="1" dirty="0">
                <a:solidFill>
                  <a:srgbClr val="FFFFFF"/>
                </a:solidFill>
              </a:rPr>
              <a:t>Digitale Inclusie </a:t>
            </a:r>
            <a:r>
              <a:rPr lang="nl-NL" sz="1800" b="0" i="1" u="none" strike="noStrike" baseline="0" dirty="0">
                <a:latin typeface="RijksoverheidSansText"/>
              </a:rPr>
              <a:t> </a:t>
            </a:r>
            <a:endParaRPr lang="nl-NL" dirty="0"/>
          </a:p>
        </p:txBody>
      </p:sp>
      <p:pic>
        <p:nvPicPr>
          <p:cNvPr id="5" name="Afbeelding 4" descr="Afbeelding met Lettertype, schermopname, Graphics, tekst&#10;&#10;Door AI gegenereerde inhoud is mogelijk onjuist.">
            <a:extLst>
              <a:ext uri="{FF2B5EF4-FFF2-40B4-BE49-F238E27FC236}">
                <a16:creationId xmlns:a16="http://schemas.microsoft.com/office/drawing/2014/main" id="{08414387-445C-987C-F526-20F073CC08DF}"/>
              </a:ext>
            </a:extLst>
          </p:cNvPr>
          <p:cNvPicPr>
            <a:picLocks noChangeAspect="1"/>
          </p:cNvPicPr>
          <p:nvPr/>
        </p:nvPicPr>
        <p:blipFill>
          <a:blip r:embed="rId4"/>
          <a:stretch>
            <a:fillRect/>
          </a:stretch>
        </p:blipFill>
        <p:spPr>
          <a:xfrm>
            <a:off x="11483" y="6278018"/>
            <a:ext cx="2155787" cy="579982"/>
          </a:xfrm>
          <a:prstGeom prst="rect">
            <a:avLst/>
          </a:prstGeom>
        </p:spPr>
      </p:pic>
      <p:pic>
        <p:nvPicPr>
          <p:cNvPr id="8" name="Afbeelding 7" descr="Afbeelding met tekst, schermopname, Webpagina, software&#10;&#10;Door AI gegenereerde inhoud is mogelijk onjuist.">
            <a:extLst>
              <a:ext uri="{FF2B5EF4-FFF2-40B4-BE49-F238E27FC236}">
                <a16:creationId xmlns:a16="http://schemas.microsoft.com/office/drawing/2014/main" id="{738688B7-12E8-3B33-D34F-1413B32E71A1}"/>
              </a:ext>
            </a:extLst>
          </p:cNvPr>
          <p:cNvPicPr>
            <a:picLocks noChangeAspect="1"/>
          </p:cNvPicPr>
          <p:nvPr/>
        </p:nvPicPr>
        <p:blipFill>
          <a:blip r:embed="rId5"/>
          <a:stretch>
            <a:fillRect/>
          </a:stretch>
        </p:blipFill>
        <p:spPr>
          <a:xfrm>
            <a:off x="4848447" y="0"/>
            <a:ext cx="5642344" cy="6858000"/>
          </a:xfrm>
          <a:prstGeom prst="rect">
            <a:avLst/>
          </a:prstGeom>
        </p:spPr>
      </p:pic>
      <p:sp>
        <p:nvSpPr>
          <p:cNvPr id="11" name="Tijdelijke aanduiding voor dianummer 10">
            <a:extLst>
              <a:ext uri="{FF2B5EF4-FFF2-40B4-BE49-F238E27FC236}">
                <a16:creationId xmlns:a16="http://schemas.microsoft.com/office/drawing/2014/main" id="{9B98991B-810A-F553-E11C-BBA8CAC00658}"/>
              </a:ext>
            </a:extLst>
          </p:cNvPr>
          <p:cNvSpPr>
            <a:spLocks noGrp="1"/>
          </p:cNvSpPr>
          <p:nvPr>
            <p:ph type="sldNum" sz="quarter" idx="12"/>
          </p:nvPr>
        </p:nvSpPr>
        <p:spPr/>
        <p:txBody>
          <a:bodyPr/>
          <a:lstStyle/>
          <a:p>
            <a:pPr rtl="0"/>
            <a:fld id="{D57F1E4F-1CFF-5643-939E-02111984F565}" type="slidenum">
              <a:rPr lang="nl-NL" noProof="0" smtClean="0"/>
              <a:t>11</a:t>
            </a:fld>
            <a:endParaRPr lang="nl-NL" noProof="0"/>
          </a:p>
        </p:txBody>
      </p:sp>
    </p:spTree>
    <p:extLst>
      <p:ext uri="{BB962C8B-B14F-4D97-AF65-F5344CB8AC3E}">
        <p14:creationId xmlns:p14="http://schemas.microsoft.com/office/powerpoint/2010/main" val="2908101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B7BCF-89AC-ABA5-42D8-32BDBC64A7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428873-5D7C-49B4-16B5-38E79CA8ACDA}"/>
              </a:ext>
            </a:extLst>
          </p:cNvPr>
          <p:cNvSpPr>
            <a:spLocks noGrp="1"/>
          </p:cNvSpPr>
          <p:nvPr>
            <p:ph type="title"/>
          </p:nvPr>
        </p:nvSpPr>
        <p:spPr>
          <a:xfrm>
            <a:off x="646111" y="452718"/>
            <a:ext cx="10445959" cy="1400530"/>
          </a:xfrm>
        </p:spPr>
        <p:txBody>
          <a:bodyPr/>
          <a:lstStyle/>
          <a:p>
            <a:r>
              <a:rPr lang="nl-NL" u="sng" dirty="0">
                <a:solidFill>
                  <a:srgbClr val="FFFFFF"/>
                </a:solidFill>
              </a:rPr>
              <a:t>Oplossingen als het systeem vastloopt</a:t>
            </a:r>
            <a:br>
              <a:rPr lang="nl-NL" sz="4400" b="1" dirty="0">
                <a:solidFill>
                  <a:srgbClr val="FFFFFF"/>
                </a:solidFill>
              </a:rPr>
            </a:br>
            <a:r>
              <a:rPr lang="nl-NL" sz="3600" i="1" dirty="0">
                <a:solidFill>
                  <a:srgbClr val="FFFFFF"/>
                </a:solidFill>
              </a:rPr>
              <a:t>Integrale aanpak:</a:t>
            </a:r>
            <a:br>
              <a:rPr lang="nl-NL" sz="3600" i="1" dirty="0">
                <a:solidFill>
                  <a:srgbClr val="FFFFFF"/>
                </a:solidFill>
              </a:rPr>
            </a:br>
            <a:br>
              <a:rPr lang="nl-NL" sz="4400" b="1" dirty="0">
                <a:solidFill>
                  <a:srgbClr val="FFFFFF"/>
                </a:solidFill>
              </a:rPr>
            </a:br>
            <a:br>
              <a:rPr lang="nl-NL" sz="4400" b="1" dirty="0"/>
            </a:br>
            <a:br>
              <a:rPr lang="nl-NL" dirty="0">
                <a:solidFill>
                  <a:srgbClr val="FFFFFF"/>
                </a:solidFill>
              </a:rPr>
            </a:br>
            <a:endParaRPr lang="nl-NL" sz="3200" dirty="0"/>
          </a:p>
        </p:txBody>
      </p:sp>
      <p:pic>
        <p:nvPicPr>
          <p:cNvPr id="5" name="Afbeelding 4" descr="Afbeelding met tekst, schermopname, Lettertype, nummer">
            <a:extLst>
              <a:ext uri="{FF2B5EF4-FFF2-40B4-BE49-F238E27FC236}">
                <a16:creationId xmlns:a16="http://schemas.microsoft.com/office/drawing/2014/main" id="{34ED4FF7-C455-8F3C-9E28-30D6E4F26CC3}"/>
              </a:ext>
            </a:extLst>
          </p:cNvPr>
          <p:cNvPicPr>
            <a:picLocks noChangeAspect="1"/>
          </p:cNvPicPr>
          <p:nvPr/>
        </p:nvPicPr>
        <p:blipFill>
          <a:blip r:embed="rId3"/>
          <a:stretch>
            <a:fillRect/>
          </a:stretch>
        </p:blipFill>
        <p:spPr>
          <a:xfrm>
            <a:off x="646110" y="1853248"/>
            <a:ext cx="7502327" cy="2012170"/>
          </a:xfrm>
          <a:prstGeom prst="rect">
            <a:avLst/>
          </a:prstGeom>
        </p:spPr>
      </p:pic>
      <p:sp>
        <p:nvSpPr>
          <p:cNvPr id="7" name="Tekstvak 6">
            <a:extLst>
              <a:ext uri="{FF2B5EF4-FFF2-40B4-BE49-F238E27FC236}">
                <a16:creationId xmlns:a16="http://schemas.microsoft.com/office/drawing/2014/main" id="{2B9E0C61-3304-3C57-DE73-55C28D0217C8}"/>
              </a:ext>
            </a:extLst>
          </p:cNvPr>
          <p:cNvSpPr txBox="1"/>
          <p:nvPr/>
        </p:nvSpPr>
        <p:spPr>
          <a:xfrm>
            <a:off x="646110" y="4009647"/>
            <a:ext cx="6096000" cy="369332"/>
          </a:xfrm>
          <a:prstGeom prst="rect">
            <a:avLst/>
          </a:prstGeom>
          <a:noFill/>
        </p:spPr>
        <p:txBody>
          <a:bodyPr wrap="square">
            <a:spAutoFit/>
          </a:bodyPr>
          <a:lstStyle/>
          <a:p>
            <a:r>
              <a:rPr lang="nl-NL" sz="1800" b="0" i="1" u="none" strike="noStrike" baseline="0" dirty="0">
                <a:latin typeface="RijksoverheidSansText"/>
              </a:rPr>
              <a:t>Uitgaan van het burgerperspectief: </a:t>
            </a:r>
            <a:endParaRPr lang="nl-NL" dirty="0"/>
          </a:p>
        </p:txBody>
      </p:sp>
      <p:pic>
        <p:nvPicPr>
          <p:cNvPr id="9" name="Afbeelding 8" descr="Afbeelding met Lettertype, schermopname, Graphics, tekst&#10;&#10;Door AI gegenereerde inhoud is mogelijk onjuist.">
            <a:extLst>
              <a:ext uri="{FF2B5EF4-FFF2-40B4-BE49-F238E27FC236}">
                <a16:creationId xmlns:a16="http://schemas.microsoft.com/office/drawing/2014/main" id="{76F3CF90-57DD-C9A8-5177-721C7DC912CC}"/>
              </a:ext>
            </a:extLst>
          </p:cNvPr>
          <p:cNvPicPr>
            <a:picLocks noChangeAspect="1"/>
          </p:cNvPicPr>
          <p:nvPr/>
        </p:nvPicPr>
        <p:blipFill>
          <a:blip r:embed="rId4"/>
          <a:stretch>
            <a:fillRect/>
          </a:stretch>
        </p:blipFill>
        <p:spPr>
          <a:xfrm>
            <a:off x="11483" y="6278018"/>
            <a:ext cx="2155787" cy="579982"/>
          </a:xfrm>
          <a:prstGeom prst="rect">
            <a:avLst/>
          </a:prstGeom>
        </p:spPr>
      </p:pic>
      <p:sp>
        <p:nvSpPr>
          <p:cNvPr id="8" name="Tijdelijke aanduiding voor dianummer 7">
            <a:extLst>
              <a:ext uri="{FF2B5EF4-FFF2-40B4-BE49-F238E27FC236}">
                <a16:creationId xmlns:a16="http://schemas.microsoft.com/office/drawing/2014/main" id="{ED473C89-2EAD-A4B8-690E-2930BE9488D3}"/>
              </a:ext>
            </a:extLst>
          </p:cNvPr>
          <p:cNvSpPr>
            <a:spLocks noGrp="1"/>
          </p:cNvSpPr>
          <p:nvPr>
            <p:ph type="sldNum" sz="quarter" idx="12"/>
          </p:nvPr>
        </p:nvSpPr>
        <p:spPr/>
        <p:txBody>
          <a:bodyPr/>
          <a:lstStyle/>
          <a:p>
            <a:pPr rtl="0"/>
            <a:fld id="{D57F1E4F-1CFF-5643-939E-02111984F565}" type="slidenum">
              <a:rPr lang="nl-NL" noProof="0" smtClean="0"/>
              <a:t>12</a:t>
            </a:fld>
            <a:endParaRPr lang="nl-NL" noProof="0"/>
          </a:p>
        </p:txBody>
      </p:sp>
      <p:pic>
        <p:nvPicPr>
          <p:cNvPr id="3" name="Afbeelding 2" descr="Afbeelding met tekst, schermopname, Lettertype, nummer&#10;&#10;Door AI gegenereerde inhoud is mogelijk onjuist.">
            <a:extLst>
              <a:ext uri="{FF2B5EF4-FFF2-40B4-BE49-F238E27FC236}">
                <a16:creationId xmlns:a16="http://schemas.microsoft.com/office/drawing/2014/main" id="{DF92C8B1-94E4-0A34-B80D-7CA3D8A237F3}"/>
              </a:ext>
            </a:extLst>
          </p:cNvPr>
          <p:cNvPicPr>
            <a:picLocks noChangeAspect="1"/>
          </p:cNvPicPr>
          <p:nvPr/>
        </p:nvPicPr>
        <p:blipFill>
          <a:blip r:embed="rId5"/>
          <a:stretch>
            <a:fillRect/>
          </a:stretch>
        </p:blipFill>
        <p:spPr>
          <a:xfrm>
            <a:off x="4867247" y="0"/>
            <a:ext cx="5638654" cy="6858000"/>
          </a:xfrm>
          <a:prstGeom prst="rect">
            <a:avLst/>
          </a:prstGeom>
        </p:spPr>
      </p:pic>
    </p:spTree>
    <p:extLst>
      <p:ext uri="{BB962C8B-B14F-4D97-AF65-F5344CB8AC3E}">
        <p14:creationId xmlns:p14="http://schemas.microsoft.com/office/powerpoint/2010/main" val="631752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A479E-0DAB-5DB5-CF75-0E714DA7360C}"/>
              </a:ext>
            </a:extLst>
          </p:cNvPr>
          <p:cNvSpPr>
            <a:spLocks noGrp="1"/>
          </p:cNvSpPr>
          <p:nvPr>
            <p:ph type="title"/>
          </p:nvPr>
        </p:nvSpPr>
        <p:spPr/>
        <p:txBody>
          <a:bodyPr/>
          <a:lstStyle/>
          <a:p>
            <a:r>
              <a:rPr lang="nl-NL" u="sng" dirty="0"/>
              <a:t>Opkomen voor je rechten</a:t>
            </a:r>
            <a:br>
              <a:rPr lang="nl-NL" sz="3600" u="sng" dirty="0"/>
            </a:br>
            <a:r>
              <a:rPr lang="nl-NL" sz="3600" dirty="0"/>
              <a:t>Participatie en bescherming</a:t>
            </a:r>
          </a:p>
        </p:txBody>
      </p:sp>
      <p:pic>
        <p:nvPicPr>
          <p:cNvPr id="15" name="Afbeelding 14" descr="Afbeelding met tekst, schermopname, Lettertype, nummer&#10;&#10;Door AI gegenereerde inhoud is mogelijk onjuist.">
            <a:extLst>
              <a:ext uri="{FF2B5EF4-FFF2-40B4-BE49-F238E27FC236}">
                <a16:creationId xmlns:a16="http://schemas.microsoft.com/office/drawing/2014/main" id="{3BD29B88-D320-E056-A625-EC1FB5E1A5C6}"/>
              </a:ext>
            </a:extLst>
          </p:cNvPr>
          <p:cNvPicPr>
            <a:picLocks noChangeAspect="1"/>
          </p:cNvPicPr>
          <p:nvPr/>
        </p:nvPicPr>
        <p:blipFill>
          <a:blip r:embed="rId3"/>
          <a:stretch>
            <a:fillRect/>
          </a:stretch>
        </p:blipFill>
        <p:spPr>
          <a:xfrm>
            <a:off x="646111" y="1853248"/>
            <a:ext cx="7502326" cy="2012169"/>
          </a:xfrm>
          <a:prstGeom prst="rect">
            <a:avLst/>
          </a:prstGeom>
        </p:spPr>
      </p:pic>
      <p:sp>
        <p:nvSpPr>
          <p:cNvPr id="16" name="Tekstvak 15">
            <a:extLst>
              <a:ext uri="{FF2B5EF4-FFF2-40B4-BE49-F238E27FC236}">
                <a16:creationId xmlns:a16="http://schemas.microsoft.com/office/drawing/2014/main" id="{B70AFB67-EC5E-66FA-189B-AA4E2B724915}"/>
              </a:ext>
            </a:extLst>
          </p:cNvPr>
          <p:cNvSpPr txBox="1"/>
          <p:nvPr/>
        </p:nvSpPr>
        <p:spPr>
          <a:xfrm>
            <a:off x="646110" y="4009647"/>
            <a:ext cx="6096000" cy="369332"/>
          </a:xfrm>
          <a:prstGeom prst="rect">
            <a:avLst/>
          </a:prstGeom>
          <a:noFill/>
        </p:spPr>
        <p:txBody>
          <a:bodyPr wrap="square">
            <a:spAutoFit/>
          </a:bodyPr>
          <a:lstStyle/>
          <a:p>
            <a:r>
              <a:rPr lang="nl-NL" i="1" dirty="0">
                <a:latin typeface="RijksoverheidSansText"/>
              </a:rPr>
              <a:t>Meldpunten en klachtenbehandeling </a:t>
            </a:r>
            <a:endParaRPr lang="nl-NL" dirty="0"/>
          </a:p>
        </p:txBody>
      </p:sp>
      <p:pic>
        <p:nvPicPr>
          <p:cNvPr id="18" name="Afbeelding 17" descr="Afbeelding met tekst, schermopname, Menselijk gezicht, Besturingssysteem&#10;&#10;Door AI gegenereerde inhoud is mogelijk onjuist.">
            <a:hlinkClick r:id="rId4"/>
            <a:extLst>
              <a:ext uri="{FF2B5EF4-FFF2-40B4-BE49-F238E27FC236}">
                <a16:creationId xmlns:a16="http://schemas.microsoft.com/office/drawing/2014/main" id="{50D5BA08-81A9-821B-275F-82B668A970DD}"/>
              </a:ext>
            </a:extLst>
          </p:cNvPr>
          <p:cNvPicPr>
            <a:picLocks noChangeAspect="1"/>
          </p:cNvPicPr>
          <p:nvPr/>
        </p:nvPicPr>
        <p:blipFill>
          <a:blip r:embed="rId5"/>
          <a:stretch>
            <a:fillRect/>
          </a:stretch>
        </p:blipFill>
        <p:spPr>
          <a:xfrm>
            <a:off x="4193851" y="2509190"/>
            <a:ext cx="6735350" cy="4058819"/>
          </a:xfrm>
          <a:prstGeom prst="rect">
            <a:avLst/>
          </a:prstGeom>
        </p:spPr>
      </p:pic>
      <p:pic>
        <p:nvPicPr>
          <p:cNvPr id="19" name="Afbeelding 18" descr="Afbeelding met Lettertype, schermopname, Graphics, tekst&#10;&#10;Door AI gegenereerde inhoud is mogelijk onjuist.">
            <a:extLst>
              <a:ext uri="{FF2B5EF4-FFF2-40B4-BE49-F238E27FC236}">
                <a16:creationId xmlns:a16="http://schemas.microsoft.com/office/drawing/2014/main" id="{AF89A0E8-6607-42AC-95F2-D3A5ACA1AD71}"/>
              </a:ext>
            </a:extLst>
          </p:cNvPr>
          <p:cNvPicPr>
            <a:picLocks noChangeAspect="1"/>
          </p:cNvPicPr>
          <p:nvPr/>
        </p:nvPicPr>
        <p:blipFill>
          <a:blip r:embed="rId6"/>
          <a:stretch>
            <a:fillRect/>
          </a:stretch>
        </p:blipFill>
        <p:spPr>
          <a:xfrm>
            <a:off x="11483" y="6278018"/>
            <a:ext cx="2155787" cy="579982"/>
          </a:xfrm>
          <a:prstGeom prst="rect">
            <a:avLst/>
          </a:prstGeom>
        </p:spPr>
      </p:pic>
      <p:sp>
        <p:nvSpPr>
          <p:cNvPr id="6" name="Tijdelijke aanduiding voor dianummer 5">
            <a:extLst>
              <a:ext uri="{FF2B5EF4-FFF2-40B4-BE49-F238E27FC236}">
                <a16:creationId xmlns:a16="http://schemas.microsoft.com/office/drawing/2014/main" id="{27EDE771-0142-A926-67E6-BF1DB3E8AD6B}"/>
              </a:ext>
            </a:extLst>
          </p:cNvPr>
          <p:cNvSpPr>
            <a:spLocks noGrp="1"/>
          </p:cNvSpPr>
          <p:nvPr>
            <p:ph type="sldNum" sz="quarter" idx="12"/>
          </p:nvPr>
        </p:nvSpPr>
        <p:spPr/>
        <p:txBody>
          <a:bodyPr/>
          <a:lstStyle/>
          <a:p>
            <a:pPr rtl="0"/>
            <a:fld id="{D57F1E4F-1CFF-5643-939E-02111984F565}" type="slidenum">
              <a:rPr lang="nl-NL" noProof="0" smtClean="0"/>
              <a:t>13</a:t>
            </a:fld>
            <a:endParaRPr lang="nl-NL" noProof="0"/>
          </a:p>
        </p:txBody>
      </p:sp>
      <p:pic>
        <p:nvPicPr>
          <p:cNvPr id="3" name="Afbeelding 2" descr="Afbeelding met tekst, schermopname, Webpagina, Website&#10;&#10;Door AI gegenereerde inhoud is mogelijk onjuist.">
            <a:extLst>
              <a:ext uri="{FF2B5EF4-FFF2-40B4-BE49-F238E27FC236}">
                <a16:creationId xmlns:a16="http://schemas.microsoft.com/office/drawing/2014/main" id="{4B4286C1-D35B-556B-1D12-4A0E57B84416}"/>
              </a:ext>
            </a:extLst>
          </p:cNvPr>
          <p:cNvPicPr>
            <a:picLocks noChangeAspect="1"/>
          </p:cNvPicPr>
          <p:nvPr/>
        </p:nvPicPr>
        <p:blipFill>
          <a:blip r:embed="rId7"/>
          <a:stretch>
            <a:fillRect/>
          </a:stretch>
        </p:blipFill>
        <p:spPr>
          <a:xfrm>
            <a:off x="4882769" y="0"/>
            <a:ext cx="5621079" cy="6858000"/>
          </a:xfrm>
          <a:prstGeom prst="rect">
            <a:avLst/>
          </a:prstGeom>
        </p:spPr>
      </p:pic>
    </p:spTree>
    <p:extLst>
      <p:ext uri="{BB962C8B-B14F-4D97-AF65-F5344CB8AC3E}">
        <p14:creationId xmlns:p14="http://schemas.microsoft.com/office/powerpoint/2010/main" val="1015081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0AA8-4696-6390-F43E-00DFAA874B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F8BD93-719F-27E8-5461-1AE4C3C84C3A}"/>
              </a:ext>
            </a:extLst>
          </p:cNvPr>
          <p:cNvSpPr>
            <a:spLocks noGrp="1"/>
          </p:cNvSpPr>
          <p:nvPr>
            <p:ph type="title"/>
          </p:nvPr>
        </p:nvSpPr>
        <p:spPr/>
        <p:txBody>
          <a:bodyPr/>
          <a:lstStyle/>
          <a:p>
            <a:r>
              <a:rPr lang="nl-NL" dirty="0"/>
              <a:t>De basis op Orde, Bedrijfsvoering</a:t>
            </a:r>
            <a:br>
              <a:rPr lang="nl-NL" dirty="0"/>
            </a:br>
            <a:r>
              <a:rPr lang="nl-NL" sz="3600" dirty="0"/>
              <a:t>Artikel 3. Kwalitatieve aspecten</a:t>
            </a:r>
          </a:p>
        </p:txBody>
      </p:sp>
      <p:sp>
        <p:nvSpPr>
          <p:cNvPr id="3" name="Tijdelijke aanduiding voor dianummer 2">
            <a:extLst>
              <a:ext uri="{FF2B5EF4-FFF2-40B4-BE49-F238E27FC236}">
                <a16:creationId xmlns:a16="http://schemas.microsoft.com/office/drawing/2014/main" id="{13D90A1D-C94C-8D0D-0600-426A0130BCC0}"/>
              </a:ext>
            </a:extLst>
          </p:cNvPr>
          <p:cNvSpPr>
            <a:spLocks noGrp="1"/>
          </p:cNvSpPr>
          <p:nvPr>
            <p:ph type="sldNum" sz="quarter" idx="12"/>
          </p:nvPr>
        </p:nvSpPr>
        <p:spPr/>
        <p:txBody>
          <a:bodyPr/>
          <a:lstStyle/>
          <a:p>
            <a:pPr rtl="0"/>
            <a:fld id="{D57F1E4F-1CFF-5643-939E-02111984F565}" type="slidenum">
              <a:rPr lang="nl-NL" noProof="0" smtClean="0"/>
              <a:t>14</a:t>
            </a:fld>
            <a:endParaRPr lang="nl-NL" noProof="0"/>
          </a:p>
        </p:txBody>
      </p:sp>
      <p:pic>
        <p:nvPicPr>
          <p:cNvPr id="4" name="Afbeelding 3" descr="Afbeelding met Lettertype, Graphics, schermopname, logo&#10;&#10;Door AI gegenereerde inhoud is mogelijk onjuist.">
            <a:extLst>
              <a:ext uri="{FF2B5EF4-FFF2-40B4-BE49-F238E27FC236}">
                <a16:creationId xmlns:a16="http://schemas.microsoft.com/office/drawing/2014/main" id="{7EF8BF2E-240E-46CB-7C0D-ED5765BDBC63}"/>
              </a:ext>
            </a:extLst>
          </p:cNvPr>
          <p:cNvPicPr>
            <a:picLocks noChangeAspect="1"/>
          </p:cNvPicPr>
          <p:nvPr/>
        </p:nvPicPr>
        <p:blipFill>
          <a:blip r:embed="rId3"/>
          <a:stretch>
            <a:fillRect/>
          </a:stretch>
        </p:blipFill>
        <p:spPr>
          <a:xfrm>
            <a:off x="0" y="6278018"/>
            <a:ext cx="2155787" cy="579982"/>
          </a:xfrm>
          <a:prstGeom prst="rect">
            <a:avLst/>
          </a:prstGeom>
        </p:spPr>
      </p:pic>
      <p:sp>
        <p:nvSpPr>
          <p:cNvPr id="32" name="Stroomdiagram: Verbindingslijn 31">
            <a:extLst>
              <a:ext uri="{FF2B5EF4-FFF2-40B4-BE49-F238E27FC236}">
                <a16:creationId xmlns:a16="http://schemas.microsoft.com/office/drawing/2014/main" id="{E8F3977E-C77A-E6F7-5B7E-7D23E898AAF0}"/>
              </a:ext>
            </a:extLst>
          </p:cNvPr>
          <p:cNvSpPr/>
          <p:nvPr/>
        </p:nvSpPr>
        <p:spPr>
          <a:xfrm>
            <a:off x="2503388" y="2120498"/>
            <a:ext cx="4466869" cy="4481818"/>
          </a:xfrm>
          <a:prstGeom prst="flowChartConnector">
            <a:avLst/>
          </a:prstGeom>
          <a:solidFill>
            <a:srgbClr val="0070C0"/>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33" name="Rechthoek 32">
            <a:extLst>
              <a:ext uri="{FF2B5EF4-FFF2-40B4-BE49-F238E27FC236}">
                <a16:creationId xmlns:a16="http://schemas.microsoft.com/office/drawing/2014/main" id="{E0BAD0F2-DB79-195A-8C56-185B522AC89F}"/>
              </a:ext>
            </a:extLst>
          </p:cNvPr>
          <p:cNvSpPr/>
          <p:nvPr/>
        </p:nvSpPr>
        <p:spPr>
          <a:xfrm rot="16200000">
            <a:off x="2842450" y="2341504"/>
            <a:ext cx="3794800" cy="3955310"/>
          </a:xfrm>
          <a:prstGeom prst="rect">
            <a:avLst/>
          </a:prstGeom>
          <a:noFill/>
        </p:spPr>
        <p:txBody>
          <a:bodyPr spcFirstLastPara="1" wrap="none" lIns="91440" tIns="45720" rIns="91440" bIns="45720" numCol="1">
            <a:prstTxWarp prst="textCircle">
              <a:avLst/>
            </a:prstTxWarp>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w="0"/>
                <a:solidFill>
                  <a:srgbClr val="FFFFFF"/>
                </a:solidFill>
                <a:effectLst/>
                <a:uLnTx/>
                <a:uFillTx/>
                <a:latin typeface="Candara"/>
                <a:ea typeface="+mn-ea"/>
                <a:cs typeface="+mn-cs"/>
              </a:rPr>
              <a:t>Governance en Organisatie / Sturen en verantwoorden</a:t>
            </a:r>
          </a:p>
        </p:txBody>
      </p:sp>
      <p:sp>
        <p:nvSpPr>
          <p:cNvPr id="34" name="Bijschrift: lijn met rand en accentbalk 33">
            <a:extLst>
              <a:ext uri="{FF2B5EF4-FFF2-40B4-BE49-F238E27FC236}">
                <a16:creationId xmlns:a16="http://schemas.microsoft.com/office/drawing/2014/main" id="{949456DB-8789-5B5E-EF56-5A5A24184D06}"/>
              </a:ext>
            </a:extLst>
          </p:cNvPr>
          <p:cNvSpPr/>
          <p:nvPr/>
        </p:nvSpPr>
        <p:spPr>
          <a:xfrm flipH="1">
            <a:off x="792172" y="1853248"/>
            <a:ext cx="1703062" cy="390871"/>
          </a:xfrm>
          <a:prstGeom prst="accentBorderCallout1">
            <a:avLst>
              <a:gd name="adj1" fmla="val 18750"/>
              <a:gd name="adj2" fmla="val -8333"/>
              <a:gd name="adj3" fmla="val 164792"/>
              <a:gd name="adj4" fmla="val -57914"/>
            </a:avLst>
          </a:prstGeom>
          <a:solidFill>
            <a:srgbClr val="0070C0"/>
          </a:solidFill>
          <a:ln w="12700" cap="flat" cmpd="sng" algn="ctr">
            <a:solidFill>
              <a:sysClr val="windowText" lastClr="000000"/>
            </a:solid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Candara"/>
                <a:ea typeface="+mn-ea"/>
                <a:cs typeface="+mn-cs"/>
              </a:rPr>
              <a:t>Kwaliteit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Candara"/>
                <a:ea typeface="+mn-ea"/>
                <a:cs typeface="+mn-cs"/>
              </a:rPr>
              <a:t>Systeem KMS</a:t>
            </a:r>
          </a:p>
        </p:txBody>
      </p:sp>
      <p:sp>
        <p:nvSpPr>
          <p:cNvPr id="35" name="Stroomdiagram: Verbindingslijn 34">
            <a:extLst>
              <a:ext uri="{FF2B5EF4-FFF2-40B4-BE49-F238E27FC236}">
                <a16:creationId xmlns:a16="http://schemas.microsoft.com/office/drawing/2014/main" id="{E4FB8CD4-EF5B-4CD9-91B3-6C4DAE01C46C}"/>
              </a:ext>
            </a:extLst>
          </p:cNvPr>
          <p:cNvSpPr/>
          <p:nvPr/>
        </p:nvSpPr>
        <p:spPr>
          <a:xfrm>
            <a:off x="2911975" y="2587301"/>
            <a:ext cx="3659866" cy="3629258"/>
          </a:xfrm>
          <a:prstGeom prst="flowChartConnector">
            <a:avLst/>
          </a:prstGeom>
          <a:solidFill>
            <a:sysClr val="windowText" lastClr="000000">
              <a:lumMod val="50000"/>
              <a:lumOff val="50000"/>
            </a:sysClr>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36" name="Rechthoek 35">
            <a:extLst>
              <a:ext uri="{FF2B5EF4-FFF2-40B4-BE49-F238E27FC236}">
                <a16:creationId xmlns:a16="http://schemas.microsoft.com/office/drawing/2014/main" id="{B2B79A80-1F1D-E880-BCA7-C52CFD254546}"/>
              </a:ext>
            </a:extLst>
          </p:cNvPr>
          <p:cNvSpPr/>
          <p:nvPr/>
        </p:nvSpPr>
        <p:spPr>
          <a:xfrm rot="16200000">
            <a:off x="3348512" y="2720579"/>
            <a:ext cx="2814580" cy="3136597"/>
          </a:xfrm>
          <a:prstGeom prst="rect">
            <a:avLst/>
          </a:prstGeom>
          <a:noFill/>
        </p:spPr>
        <p:txBody>
          <a:bodyPr spcFirstLastPara="1" wrap="none" lIns="91440" tIns="45720" rIns="91440" bIns="45720" numCol="1">
            <a:prstTxWarp prst="textCircle">
              <a:avLst/>
            </a:prstTxWarp>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w="0"/>
                <a:solidFill>
                  <a:srgbClr val="FFFFFF"/>
                </a:solidFill>
                <a:effectLst/>
                <a:uLnTx/>
                <a:uFillTx/>
                <a:latin typeface="Candara"/>
                <a:ea typeface="+mn-ea"/>
                <a:cs typeface="+mn-cs"/>
              </a:rPr>
              <a:t>Risico management / Sturen en beheersing</a:t>
            </a:r>
          </a:p>
        </p:txBody>
      </p:sp>
      <p:sp>
        <p:nvSpPr>
          <p:cNvPr id="37" name="Stroomdiagram: Verbindingslijn 36">
            <a:extLst>
              <a:ext uri="{FF2B5EF4-FFF2-40B4-BE49-F238E27FC236}">
                <a16:creationId xmlns:a16="http://schemas.microsoft.com/office/drawing/2014/main" id="{D6E76F08-8228-3627-9A46-B48DD6238BE3}"/>
              </a:ext>
            </a:extLst>
          </p:cNvPr>
          <p:cNvSpPr/>
          <p:nvPr/>
        </p:nvSpPr>
        <p:spPr>
          <a:xfrm>
            <a:off x="3318080" y="3002010"/>
            <a:ext cx="2877425" cy="2814581"/>
          </a:xfrm>
          <a:prstGeom prst="flowChartConnector">
            <a:avLst/>
          </a:prstGeom>
          <a:solidFill>
            <a:srgbClr val="FFFFFF">
              <a:lumMod val="75000"/>
            </a:srgbClr>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38" name="Ovaal 37">
            <a:extLst>
              <a:ext uri="{FF2B5EF4-FFF2-40B4-BE49-F238E27FC236}">
                <a16:creationId xmlns:a16="http://schemas.microsoft.com/office/drawing/2014/main" id="{96C72BE3-2B8D-C12B-0BCF-6333ACC69461}"/>
              </a:ext>
            </a:extLst>
          </p:cNvPr>
          <p:cNvSpPr/>
          <p:nvPr/>
        </p:nvSpPr>
        <p:spPr>
          <a:xfrm>
            <a:off x="3691445" y="3375917"/>
            <a:ext cx="2144207" cy="2036374"/>
          </a:xfrm>
          <a:prstGeom prst="ellipse">
            <a:avLst/>
          </a:prstGeom>
          <a:noFill/>
          <a:ln w="19050" cap="flat" cmpd="sng" algn="ctr">
            <a:solidFill>
              <a:srgbClr val="FFFFFF"/>
            </a:solid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sp>
        <p:nvSpPr>
          <p:cNvPr id="39" name="Rechthoek 38">
            <a:extLst>
              <a:ext uri="{FF2B5EF4-FFF2-40B4-BE49-F238E27FC236}">
                <a16:creationId xmlns:a16="http://schemas.microsoft.com/office/drawing/2014/main" id="{84CF2CFB-A377-B0D2-22C9-D045E4F294DC}"/>
              </a:ext>
            </a:extLst>
          </p:cNvPr>
          <p:cNvSpPr/>
          <p:nvPr/>
        </p:nvSpPr>
        <p:spPr>
          <a:xfrm>
            <a:off x="3667425" y="3556651"/>
            <a:ext cx="467670" cy="162855"/>
          </a:xfrm>
          <a:prstGeom prst="rect">
            <a:avLst/>
          </a:prstGeom>
          <a:solidFill>
            <a:srgbClr val="FFFFFF"/>
          </a:solidFill>
          <a:ln w="12700" cap="flat" cmpd="sng" algn="ctr">
            <a:no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ysClr val="windowText" lastClr="000000"/>
                </a:solidFill>
                <a:effectLst/>
                <a:uLnTx/>
                <a:uFillTx/>
                <a:latin typeface="Candara"/>
                <a:ea typeface="+mn-ea"/>
                <a:cs typeface="+mn-cs"/>
              </a:rPr>
              <a:t>Act</a:t>
            </a:r>
          </a:p>
        </p:txBody>
      </p:sp>
      <p:sp>
        <p:nvSpPr>
          <p:cNvPr id="40" name="Rechthoek 39">
            <a:extLst>
              <a:ext uri="{FF2B5EF4-FFF2-40B4-BE49-F238E27FC236}">
                <a16:creationId xmlns:a16="http://schemas.microsoft.com/office/drawing/2014/main" id="{928463FF-E9D4-C602-8398-64791F58E6F0}"/>
              </a:ext>
            </a:extLst>
          </p:cNvPr>
          <p:cNvSpPr/>
          <p:nvPr/>
        </p:nvSpPr>
        <p:spPr>
          <a:xfrm>
            <a:off x="5355972" y="3557235"/>
            <a:ext cx="467670" cy="162855"/>
          </a:xfrm>
          <a:prstGeom prst="rect">
            <a:avLst/>
          </a:prstGeom>
          <a:solidFill>
            <a:srgbClr val="FFFFFF"/>
          </a:solidFill>
          <a:ln w="12700" cap="flat" cmpd="sng" algn="ctr">
            <a:no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ysClr val="windowText" lastClr="000000"/>
                </a:solidFill>
                <a:effectLst/>
                <a:uLnTx/>
                <a:uFillTx/>
                <a:latin typeface="Candara"/>
                <a:ea typeface="+mn-ea"/>
                <a:cs typeface="+mn-cs"/>
              </a:rPr>
              <a:t>Plan</a:t>
            </a:r>
          </a:p>
        </p:txBody>
      </p:sp>
      <p:sp>
        <p:nvSpPr>
          <p:cNvPr id="41" name="Rechthoek 40">
            <a:extLst>
              <a:ext uri="{FF2B5EF4-FFF2-40B4-BE49-F238E27FC236}">
                <a16:creationId xmlns:a16="http://schemas.microsoft.com/office/drawing/2014/main" id="{AFA7E50E-2E32-648A-7D42-EFB0A27FAFF0}"/>
              </a:ext>
            </a:extLst>
          </p:cNvPr>
          <p:cNvSpPr/>
          <p:nvPr/>
        </p:nvSpPr>
        <p:spPr>
          <a:xfrm>
            <a:off x="3679435" y="5028340"/>
            <a:ext cx="550748" cy="163439"/>
          </a:xfrm>
          <a:prstGeom prst="rect">
            <a:avLst/>
          </a:prstGeom>
          <a:solidFill>
            <a:srgbClr val="FFFFFF"/>
          </a:solidFill>
          <a:ln w="12700" cap="flat" cmpd="sng" algn="ctr">
            <a:no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ysClr val="windowText" lastClr="000000"/>
                </a:solidFill>
                <a:effectLst/>
                <a:uLnTx/>
                <a:uFillTx/>
                <a:latin typeface="Candara"/>
                <a:ea typeface="+mn-ea"/>
                <a:cs typeface="+mn-cs"/>
              </a:rPr>
              <a:t>Check</a:t>
            </a:r>
          </a:p>
        </p:txBody>
      </p:sp>
      <p:sp>
        <p:nvSpPr>
          <p:cNvPr id="42" name="Rechthoek 41">
            <a:extLst>
              <a:ext uri="{FF2B5EF4-FFF2-40B4-BE49-F238E27FC236}">
                <a16:creationId xmlns:a16="http://schemas.microsoft.com/office/drawing/2014/main" id="{7FAFE30B-4B08-60F7-E78A-EDB617515909}"/>
              </a:ext>
            </a:extLst>
          </p:cNvPr>
          <p:cNvSpPr/>
          <p:nvPr/>
        </p:nvSpPr>
        <p:spPr>
          <a:xfrm>
            <a:off x="5367982" y="5028924"/>
            <a:ext cx="467670" cy="162855"/>
          </a:xfrm>
          <a:prstGeom prst="rect">
            <a:avLst/>
          </a:prstGeom>
          <a:solidFill>
            <a:srgbClr val="FFFFFF"/>
          </a:solidFill>
          <a:ln w="12700" cap="flat" cmpd="sng" algn="ctr">
            <a:no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ysClr val="windowText" lastClr="000000"/>
                </a:solidFill>
                <a:effectLst/>
                <a:uLnTx/>
                <a:uFillTx/>
                <a:latin typeface="Candara"/>
                <a:ea typeface="+mn-ea"/>
                <a:cs typeface="+mn-cs"/>
              </a:rPr>
              <a:t>Do</a:t>
            </a:r>
          </a:p>
        </p:txBody>
      </p:sp>
      <p:sp>
        <p:nvSpPr>
          <p:cNvPr id="43" name="Stroomdiagram: Verbindingslijn 42">
            <a:extLst>
              <a:ext uri="{FF2B5EF4-FFF2-40B4-BE49-F238E27FC236}">
                <a16:creationId xmlns:a16="http://schemas.microsoft.com/office/drawing/2014/main" id="{D6D298B2-F20C-126A-E8A8-71841126BDDD}"/>
              </a:ext>
            </a:extLst>
          </p:cNvPr>
          <p:cNvSpPr/>
          <p:nvPr/>
        </p:nvSpPr>
        <p:spPr>
          <a:xfrm>
            <a:off x="3395673" y="3957662"/>
            <a:ext cx="834510" cy="807490"/>
          </a:xfrm>
          <a:prstGeom prst="flowChartConnector">
            <a:avLst/>
          </a:prstGeom>
          <a:solidFill>
            <a:srgbClr val="0070C0"/>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44" name="Stroomdiagram: Verbindingslijn 43">
            <a:extLst>
              <a:ext uri="{FF2B5EF4-FFF2-40B4-BE49-F238E27FC236}">
                <a16:creationId xmlns:a16="http://schemas.microsoft.com/office/drawing/2014/main" id="{C582A2A3-45DE-D06C-565E-DA9E52B16451}"/>
              </a:ext>
            </a:extLst>
          </p:cNvPr>
          <p:cNvSpPr/>
          <p:nvPr/>
        </p:nvSpPr>
        <p:spPr>
          <a:xfrm>
            <a:off x="4334813" y="3079323"/>
            <a:ext cx="834510" cy="807490"/>
          </a:xfrm>
          <a:prstGeom prst="flowChartConnector">
            <a:avLst/>
          </a:prstGeom>
          <a:solidFill>
            <a:srgbClr val="0070C0"/>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45" name="Stroomdiagram: Verbindingslijn 44">
            <a:extLst>
              <a:ext uri="{FF2B5EF4-FFF2-40B4-BE49-F238E27FC236}">
                <a16:creationId xmlns:a16="http://schemas.microsoft.com/office/drawing/2014/main" id="{7D5DD058-D59B-01E0-7B87-938450B0C15F}"/>
              </a:ext>
            </a:extLst>
          </p:cNvPr>
          <p:cNvSpPr/>
          <p:nvPr/>
        </p:nvSpPr>
        <p:spPr>
          <a:xfrm>
            <a:off x="5278863" y="3957662"/>
            <a:ext cx="834510" cy="807490"/>
          </a:xfrm>
          <a:prstGeom prst="flowChartConnector">
            <a:avLst/>
          </a:prstGeom>
          <a:solidFill>
            <a:srgbClr val="0070C0"/>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46" name="Stroomdiagram: Verbindingslijn 45">
            <a:extLst>
              <a:ext uri="{FF2B5EF4-FFF2-40B4-BE49-F238E27FC236}">
                <a16:creationId xmlns:a16="http://schemas.microsoft.com/office/drawing/2014/main" id="{A611F2D0-36BF-5D52-7EB6-5597E1B5173F}"/>
              </a:ext>
            </a:extLst>
          </p:cNvPr>
          <p:cNvSpPr/>
          <p:nvPr/>
        </p:nvSpPr>
        <p:spPr>
          <a:xfrm>
            <a:off x="4328577" y="4918985"/>
            <a:ext cx="834510" cy="807490"/>
          </a:xfrm>
          <a:prstGeom prst="flowChartConnector">
            <a:avLst/>
          </a:prstGeom>
          <a:solidFill>
            <a:srgbClr val="0070C0"/>
          </a:solidFill>
          <a:ln w="12700" cap="flat" cmpd="sng" algn="ctr">
            <a:solidFill>
              <a:srgbClr val="25C6E3">
                <a:shade val="15000"/>
              </a:srgbClr>
            </a:solidFill>
            <a:prstDash val="solid"/>
            <a:miter lim="800000"/>
          </a:ln>
          <a:effectLst/>
          <a:scene3d>
            <a:camera prst="orthographicFront"/>
            <a:lightRig rig="threePt" dir="t"/>
          </a:scene3d>
          <a:sp3d>
            <a:bevelT w="190500"/>
          </a:sp3d>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Candara"/>
              <a:ea typeface="+mn-ea"/>
              <a:cs typeface="+mn-cs"/>
            </a:endParaRPr>
          </a:p>
        </p:txBody>
      </p:sp>
      <p:sp>
        <p:nvSpPr>
          <p:cNvPr id="47" name="Tekstvak 19">
            <a:extLst>
              <a:ext uri="{FF2B5EF4-FFF2-40B4-BE49-F238E27FC236}">
                <a16:creationId xmlns:a16="http://schemas.microsoft.com/office/drawing/2014/main" id="{494A019D-B2FE-C19B-292B-B7E2FE77AD61}"/>
              </a:ext>
            </a:extLst>
          </p:cNvPr>
          <p:cNvSpPr txBox="1"/>
          <p:nvPr/>
        </p:nvSpPr>
        <p:spPr>
          <a:xfrm>
            <a:off x="3368234" y="4241148"/>
            <a:ext cx="1021773" cy="230832"/>
          </a:xfrm>
          <a:prstGeom prst="rect">
            <a:avLst/>
          </a:prstGeom>
          <a:noFill/>
        </p:spPr>
        <p:txBody>
          <a:bodyPr wrap="squar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 Verbetering</a:t>
            </a:r>
          </a:p>
        </p:txBody>
      </p:sp>
      <p:sp>
        <p:nvSpPr>
          <p:cNvPr id="48" name="Tekstvak 18">
            <a:extLst>
              <a:ext uri="{FF2B5EF4-FFF2-40B4-BE49-F238E27FC236}">
                <a16:creationId xmlns:a16="http://schemas.microsoft.com/office/drawing/2014/main" id="{8980099A-2003-CA2E-E625-79070C0DE683}"/>
              </a:ext>
            </a:extLst>
          </p:cNvPr>
          <p:cNvSpPr txBox="1"/>
          <p:nvPr/>
        </p:nvSpPr>
        <p:spPr>
          <a:xfrm>
            <a:off x="5246719" y="4260900"/>
            <a:ext cx="891836" cy="230832"/>
          </a:xfrm>
          <a:prstGeom prst="rect">
            <a:avLst/>
          </a:prstGeom>
          <a:noFill/>
        </p:spPr>
        <p:txBody>
          <a:bodyPr wrap="squar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Uitvoering</a:t>
            </a:r>
          </a:p>
        </p:txBody>
      </p:sp>
      <p:sp>
        <p:nvSpPr>
          <p:cNvPr id="49" name="Tekstvak 20">
            <a:extLst>
              <a:ext uri="{FF2B5EF4-FFF2-40B4-BE49-F238E27FC236}">
                <a16:creationId xmlns:a16="http://schemas.microsoft.com/office/drawing/2014/main" id="{B308FE1A-6FAA-FAD9-9DC4-5E03C13E8AD5}"/>
              </a:ext>
            </a:extLst>
          </p:cNvPr>
          <p:cNvSpPr txBox="1"/>
          <p:nvPr/>
        </p:nvSpPr>
        <p:spPr>
          <a:xfrm>
            <a:off x="4282984" y="5136244"/>
            <a:ext cx="1059981" cy="369332"/>
          </a:xfrm>
          <a:prstGeom prst="rect">
            <a:avLst/>
          </a:prstGeom>
          <a:noFill/>
        </p:spPr>
        <p:txBody>
          <a:bodyPr wrap="squar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Evaluatie van de prestatie</a:t>
            </a:r>
          </a:p>
        </p:txBody>
      </p:sp>
      <p:sp>
        <p:nvSpPr>
          <p:cNvPr id="50" name="Tekstvak 17">
            <a:extLst>
              <a:ext uri="{FF2B5EF4-FFF2-40B4-BE49-F238E27FC236}">
                <a16:creationId xmlns:a16="http://schemas.microsoft.com/office/drawing/2014/main" id="{80C4AE7A-DE89-7186-566F-310134CFB543}"/>
              </a:ext>
            </a:extLst>
          </p:cNvPr>
          <p:cNvSpPr txBox="1"/>
          <p:nvPr/>
        </p:nvSpPr>
        <p:spPr>
          <a:xfrm>
            <a:off x="4321450" y="3176101"/>
            <a:ext cx="1160403" cy="646331"/>
          </a:xfrm>
          <a:prstGeom prst="rect">
            <a:avLst/>
          </a:prstGeom>
          <a:noFill/>
        </p:spPr>
        <p:txBody>
          <a:bodyPr wrap="squar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Organisatie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Leiderschap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Planning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Ondersteuning</a:t>
            </a:r>
          </a:p>
        </p:txBody>
      </p:sp>
      <p:sp>
        <p:nvSpPr>
          <p:cNvPr id="51" name="Ovaal 50">
            <a:extLst>
              <a:ext uri="{FF2B5EF4-FFF2-40B4-BE49-F238E27FC236}">
                <a16:creationId xmlns:a16="http://schemas.microsoft.com/office/drawing/2014/main" id="{47BE4A4F-F770-CC4E-D9BC-4488142F1650}"/>
              </a:ext>
            </a:extLst>
          </p:cNvPr>
          <p:cNvSpPr/>
          <p:nvPr/>
        </p:nvSpPr>
        <p:spPr>
          <a:xfrm>
            <a:off x="4452011" y="4080001"/>
            <a:ext cx="587642" cy="615481"/>
          </a:xfrm>
          <a:prstGeom prst="ellipse">
            <a:avLst/>
          </a:prstGeom>
          <a:solidFill>
            <a:srgbClr val="0070C0"/>
          </a:solidFill>
          <a:ln w="12700" cap="flat" cmpd="sng" algn="ctr">
            <a:noFill/>
            <a:prstDash val="solid"/>
            <a:miter lim="800000"/>
          </a:ln>
          <a:effectLst/>
        </p:spPr>
        <p:txBody>
          <a:bodyPr rtlCol="0" anchor="t" anchorCtr="0"/>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ysClr val="windowText" lastClr="000000"/>
              </a:solidFill>
              <a:effectLst/>
              <a:uLnTx/>
              <a:uFillTx/>
              <a:latin typeface="Candara"/>
              <a:ea typeface="+mn-ea"/>
              <a:cs typeface="+mn-cs"/>
            </a:endParaRPr>
          </a:p>
        </p:txBody>
      </p:sp>
      <p:sp>
        <p:nvSpPr>
          <p:cNvPr id="52" name="Tekstvak 16">
            <a:extLst>
              <a:ext uri="{FF2B5EF4-FFF2-40B4-BE49-F238E27FC236}">
                <a16:creationId xmlns:a16="http://schemas.microsoft.com/office/drawing/2014/main" id="{79F36AF2-A993-C442-92C2-62648FE08DE4}"/>
              </a:ext>
            </a:extLst>
          </p:cNvPr>
          <p:cNvSpPr txBox="1"/>
          <p:nvPr/>
        </p:nvSpPr>
        <p:spPr>
          <a:xfrm>
            <a:off x="4435358" y="4148983"/>
            <a:ext cx="620947" cy="507831"/>
          </a:xfrm>
          <a:prstGeom prst="rect">
            <a:avLst/>
          </a:prstGeom>
          <a:noFill/>
        </p:spPr>
        <p:txBody>
          <a:bodyPr wrap="squar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FFFFFF"/>
                </a:solidFill>
                <a:effectLst/>
                <a:uLnTx/>
                <a:uFillTx/>
                <a:latin typeface="Candara"/>
                <a:ea typeface="+mn-ea"/>
                <a:cs typeface="+mn-cs"/>
              </a:rPr>
              <a:t>Systeem Of Interest</a:t>
            </a:r>
          </a:p>
        </p:txBody>
      </p:sp>
      <p:pic>
        <p:nvPicPr>
          <p:cNvPr id="53" name="Afbeelding 52">
            <a:extLst>
              <a:ext uri="{FF2B5EF4-FFF2-40B4-BE49-F238E27FC236}">
                <a16:creationId xmlns:a16="http://schemas.microsoft.com/office/drawing/2014/main" id="{11C10220-9712-EF9E-CEAD-9BE33D8A2E6C}"/>
              </a:ext>
            </a:extLst>
          </p:cNvPr>
          <p:cNvPicPr>
            <a:picLocks noChangeAspect="1"/>
          </p:cNvPicPr>
          <p:nvPr/>
        </p:nvPicPr>
        <p:blipFill>
          <a:blip r:embed="rId4"/>
          <a:stretch>
            <a:fillRect/>
          </a:stretch>
        </p:blipFill>
        <p:spPr>
          <a:xfrm>
            <a:off x="4199114" y="4206445"/>
            <a:ext cx="338378" cy="355730"/>
          </a:xfrm>
          <a:prstGeom prst="rect">
            <a:avLst/>
          </a:prstGeom>
        </p:spPr>
      </p:pic>
      <p:pic>
        <p:nvPicPr>
          <p:cNvPr id="54" name="Afbeelding 53">
            <a:extLst>
              <a:ext uri="{FF2B5EF4-FFF2-40B4-BE49-F238E27FC236}">
                <a16:creationId xmlns:a16="http://schemas.microsoft.com/office/drawing/2014/main" id="{BAA24292-C0DD-DA44-0A36-42287957C2A3}"/>
              </a:ext>
            </a:extLst>
          </p:cNvPr>
          <p:cNvPicPr>
            <a:picLocks noChangeAspect="1"/>
          </p:cNvPicPr>
          <p:nvPr/>
        </p:nvPicPr>
        <p:blipFill>
          <a:blip r:embed="rId4"/>
          <a:stretch>
            <a:fillRect/>
          </a:stretch>
        </p:blipFill>
        <p:spPr>
          <a:xfrm>
            <a:off x="4948342" y="4205727"/>
            <a:ext cx="338378" cy="355730"/>
          </a:xfrm>
          <a:prstGeom prst="rect">
            <a:avLst/>
          </a:prstGeom>
        </p:spPr>
      </p:pic>
      <p:pic>
        <p:nvPicPr>
          <p:cNvPr id="55" name="Afbeelding 54">
            <a:extLst>
              <a:ext uri="{FF2B5EF4-FFF2-40B4-BE49-F238E27FC236}">
                <a16:creationId xmlns:a16="http://schemas.microsoft.com/office/drawing/2014/main" id="{AE9AC52A-53E3-0B18-002C-E7795ADDDECF}"/>
              </a:ext>
            </a:extLst>
          </p:cNvPr>
          <p:cNvPicPr>
            <a:picLocks noChangeAspect="1"/>
          </p:cNvPicPr>
          <p:nvPr/>
        </p:nvPicPr>
        <p:blipFill>
          <a:blip r:embed="rId4"/>
          <a:stretch>
            <a:fillRect/>
          </a:stretch>
        </p:blipFill>
        <p:spPr>
          <a:xfrm>
            <a:off x="4572006" y="4599741"/>
            <a:ext cx="338378" cy="355730"/>
          </a:xfrm>
          <a:prstGeom prst="rect">
            <a:avLst/>
          </a:prstGeom>
        </p:spPr>
      </p:pic>
      <p:pic>
        <p:nvPicPr>
          <p:cNvPr id="56" name="Afbeelding 55">
            <a:extLst>
              <a:ext uri="{FF2B5EF4-FFF2-40B4-BE49-F238E27FC236}">
                <a16:creationId xmlns:a16="http://schemas.microsoft.com/office/drawing/2014/main" id="{04CA6616-2F99-261F-B779-E18A2EDDD469}"/>
              </a:ext>
            </a:extLst>
          </p:cNvPr>
          <p:cNvPicPr>
            <a:picLocks noChangeAspect="1"/>
          </p:cNvPicPr>
          <p:nvPr/>
        </p:nvPicPr>
        <p:blipFill>
          <a:blip r:embed="rId4"/>
          <a:stretch>
            <a:fillRect/>
          </a:stretch>
        </p:blipFill>
        <p:spPr>
          <a:xfrm>
            <a:off x="4581946" y="3792234"/>
            <a:ext cx="338378" cy="355730"/>
          </a:xfrm>
          <a:prstGeom prst="rect">
            <a:avLst/>
          </a:prstGeom>
        </p:spPr>
      </p:pic>
      <p:sp>
        <p:nvSpPr>
          <p:cNvPr id="57" name="Bijschrift: lijn met rand en accentbalk 56">
            <a:extLst>
              <a:ext uri="{FF2B5EF4-FFF2-40B4-BE49-F238E27FC236}">
                <a16:creationId xmlns:a16="http://schemas.microsoft.com/office/drawing/2014/main" id="{845289B2-6414-DE63-8C4D-01131B2599F0}"/>
              </a:ext>
            </a:extLst>
          </p:cNvPr>
          <p:cNvSpPr/>
          <p:nvPr/>
        </p:nvSpPr>
        <p:spPr>
          <a:xfrm flipH="1">
            <a:off x="792172" y="2930484"/>
            <a:ext cx="1703062" cy="390871"/>
          </a:xfrm>
          <a:prstGeom prst="accentBorderCallout1">
            <a:avLst>
              <a:gd name="adj1" fmla="val 18750"/>
              <a:gd name="adj2" fmla="val -8333"/>
              <a:gd name="adj3" fmla="val 175801"/>
              <a:gd name="adj4" fmla="val -59810"/>
            </a:avLst>
          </a:prstGeom>
          <a:solidFill>
            <a:srgbClr val="FFFFFF">
              <a:lumMod val="75000"/>
            </a:srgbClr>
          </a:solidFill>
          <a:ln w="12700" cap="flat" cmpd="sng" algn="ctr">
            <a:solidFill>
              <a:sysClr val="windowText" lastClr="000000"/>
            </a:solid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Candara"/>
                <a:ea typeface="+mn-ea"/>
                <a:cs typeface="+mn-cs"/>
              </a:rPr>
              <a:t>Service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Candara"/>
                <a:ea typeface="+mn-ea"/>
                <a:cs typeface="+mn-cs"/>
              </a:rPr>
              <a:t>Systeem SMS</a:t>
            </a:r>
          </a:p>
        </p:txBody>
      </p:sp>
      <p:sp>
        <p:nvSpPr>
          <p:cNvPr id="58" name="Bijschrift: lijn met rand en accentbalk 57">
            <a:extLst>
              <a:ext uri="{FF2B5EF4-FFF2-40B4-BE49-F238E27FC236}">
                <a16:creationId xmlns:a16="http://schemas.microsoft.com/office/drawing/2014/main" id="{65D47A00-D005-1C39-8DF2-DCF231E65D68}"/>
              </a:ext>
            </a:extLst>
          </p:cNvPr>
          <p:cNvSpPr/>
          <p:nvPr/>
        </p:nvSpPr>
        <p:spPr>
          <a:xfrm flipH="1">
            <a:off x="792172" y="2391866"/>
            <a:ext cx="1703062" cy="390871"/>
          </a:xfrm>
          <a:prstGeom prst="accentBorderCallout1">
            <a:avLst>
              <a:gd name="adj1" fmla="val 18750"/>
              <a:gd name="adj2" fmla="val -8333"/>
              <a:gd name="adj3" fmla="val 175801"/>
              <a:gd name="adj4" fmla="val -59810"/>
            </a:avLst>
          </a:prstGeom>
          <a:solidFill>
            <a:srgbClr val="FFFFFF">
              <a:lumMod val="50000"/>
            </a:srgbClr>
          </a:solidFill>
          <a:ln w="12700" cap="flat" cmpd="sng" algn="ctr">
            <a:solidFill>
              <a:sysClr val="windowText" lastClr="000000"/>
            </a:solidFill>
            <a:prstDash val="solid"/>
            <a:miter lim="800000"/>
          </a:ln>
          <a:effectLst/>
        </p:spPr>
        <p:txBody>
          <a:bodyPr rtlCol="0" anchor="ctr"/>
          <a:lstStyle>
            <a:defPPr rtl="0">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Candara"/>
                <a:ea typeface="+mn-ea"/>
                <a:cs typeface="+mn-cs"/>
              </a:rPr>
              <a:t>Risico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Candara"/>
                <a:ea typeface="+mn-ea"/>
                <a:cs typeface="+mn-cs"/>
              </a:rPr>
              <a:t>Systeem ERM</a:t>
            </a:r>
          </a:p>
        </p:txBody>
      </p:sp>
      <p:sp>
        <p:nvSpPr>
          <p:cNvPr id="60" name="Tekstvak 59">
            <a:extLst>
              <a:ext uri="{FF2B5EF4-FFF2-40B4-BE49-F238E27FC236}">
                <a16:creationId xmlns:a16="http://schemas.microsoft.com/office/drawing/2014/main" id="{804175E1-0A23-6C4F-9482-6673F44DDE99}"/>
              </a:ext>
            </a:extLst>
          </p:cNvPr>
          <p:cNvSpPr txBox="1"/>
          <p:nvPr/>
        </p:nvSpPr>
        <p:spPr>
          <a:xfrm>
            <a:off x="7100192" y="2718855"/>
            <a:ext cx="4879920" cy="3416320"/>
          </a:xfrm>
          <a:prstGeom prst="rect">
            <a:avLst/>
          </a:prstGeom>
          <a:noFill/>
        </p:spPr>
        <p:txBody>
          <a:bodyPr wrap="square" rtlCol="0">
            <a:spAutoFit/>
          </a:bodyPr>
          <a:lstStyle/>
          <a:p>
            <a:pPr marL="285750" indent="-285750">
              <a:buFont typeface="Wingdings" panose="05000000000000000000" pitchFamily="2" charset="2"/>
              <a:buChar char="Ø"/>
            </a:pPr>
            <a:r>
              <a:rPr lang="nl-NL" dirty="0"/>
              <a:t>Rekenschap/Verantwoording afleggen</a:t>
            </a:r>
          </a:p>
          <a:p>
            <a:pPr marL="285750" indent="-285750">
              <a:buFont typeface="Wingdings" panose="05000000000000000000" pitchFamily="2" charset="2"/>
              <a:buChar char="Ø"/>
            </a:pPr>
            <a:r>
              <a:rPr lang="nl-NL" dirty="0"/>
              <a:t>Doelmatigheid en Rechtmatigheid</a:t>
            </a:r>
          </a:p>
          <a:p>
            <a:pPr marL="285750" indent="-285750">
              <a:buFont typeface="Wingdings" panose="05000000000000000000" pitchFamily="2" charset="2"/>
              <a:buChar char="Ø"/>
            </a:pPr>
            <a:r>
              <a:rPr lang="nl-NL" dirty="0"/>
              <a:t>Doeltreffendheid en Proportioneel</a:t>
            </a:r>
          </a:p>
          <a:p>
            <a:endParaRPr lang="nl-NL" dirty="0"/>
          </a:p>
          <a:p>
            <a:pPr marL="285750" indent="-285750">
              <a:buFont typeface="Wingdings" panose="05000000000000000000" pitchFamily="2" charset="2"/>
              <a:buChar char="Ø"/>
            </a:pPr>
            <a:r>
              <a:rPr lang="nl-NL" b="1" dirty="0"/>
              <a:t>Sluitende PDCA-cyclus - Beleid, Procedures, Processen, Data/gegevens</a:t>
            </a:r>
          </a:p>
          <a:p>
            <a:pPr marL="285750" indent="-285750">
              <a:buFont typeface="Wingdings" panose="05000000000000000000" pitchFamily="2" charset="2"/>
              <a:buChar char="Ø"/>
            </a:pPr>
            <a:r>
              <a:rPr lang="nl-NL" dirty="0"/>
              <a:t>Sturen en verantwoorden</a:t>
            </a:r>
          </a:p>
          <a:p>
            <a:pPr marL="285750" indent="-285750">
              <a:buFont typeface="Wingdings" panose="05000000000000000000" pitchFamily="2" charset="2"/>
              <a:buChar char="Ø"/>
            </a:pPr>
            <a:r>
              <a:rPr lang="nl-NL" dirty="0"/>
              <a:t>Sturen en beheersen</a:t>
            </a:r>
          </a:p>
          <a:p>
            <a:pPr marL="285750" indent="-285750">
              <a:buFont typeface="Wingdings" panose="05000000000000000000" pitchFamily="2" charset="2"/>
              <a:buChar char="Ø"/>
            </a:pPr>
            <a:r>
              <a:rPr lang="nl-NL" dirty="0"/>
              <a:t>Plan</a:t>
            </a:r>
          </a:p>
          <a:p>
            <a:pPr marL="285750" indent="-285750">
              <a:buFont typeface="Wingdings" panose="05000000000000000000" pitchFamily="2" charset="2"/>
              <a:buChar char="Ø"/>
            </a:pPr>
            <a:r>
              <a:rPr lang="nl-NL" dirty="0"/>
              <a:t>Uitvoeren </a:t>
            </a:r>
          </a:p>
          <a:p>
            <a:pPr marL="285750" indent="-285750">
              <a:buFont typeface="Wingdings" panose="05000000000000000000" pitchFamily="2" charset="2"/>
              <a:buChar char="Ø"/>
            </a:pPr>
            <a:r>
              <a:rPr lang="nl-NL" dirty="0"/>
              <a:t>Monitoren</a:t>
            </a:r>
          </a:p>
          <a:p>
            <a:pPr marL="285750" indent="-285750">
              <a:buFont typeface="Wingdings" panose="05000000000000000000" pitchFamily="2" charset="2"/>
              <a:buChar char="Ø"/>
            </a:pPr>
            <a:r>
              <a:rPr lang="nl-NL" dirty="0"/>
              <a:t>Rapporteren</a:t>
            </a:r>
          </a:p>
        </p:txBody>
      </p:sp>
      <p:sp>
        <p:nvSpPr>
          <p:cNvPr id="6" name="Tekstvak 5">
            <a:extLst>
              <a:ext uri="{FF2B5EF4-FFF2-40B4-BE49-F238E27FC236}">
                <a16:creationId xmlns:a16="http://schemas.microsoft.com/office/drawing/2014/main" id="{2945EE9E-214B-C16C-1BB5-1980895A79AA}"/>
              </a:ext>
            </a:extLst>
          </p:cNvPr>
          <p:cNvSpPr txBox="1"/>
          <p:nvPr/>
        </p:nvSpPr>
        <p:spPr>
          <a:xfrm>
            <a:off x="6342573" y="1798526"/>
            <a:ext cx="5692760" cy="646331"/>
          </a:xfrm>
          <a:prstGeom prst="rect">
            <a:avLst/>
          </a:prstGeom>
          <a:noFill/>
        </p:spPr>
        <p:txBody>
          <a:bodyPr wrap="square">
            <a:spAutoFit/>
          </a:bodyPr>
          <a:lstStyle/>
          <a:p>
            <a:r>
              <a:rPr lang="nl-NL" dirty="0">
                <a:hlinkClick r:id="rId5"/>
              </a:rPr>
              <a:t>wetten.nl - Regeling - Besluit accountantscontrole decentrale overheden - BWBR0015524</a:t>
            </a:r>
            <a:endParaRPr lang="nl-NL" dirty="0"/>
          </a:p>
        </p:txBody>
      </p:sp>
    </p:spTree>
    <p:extLst>
      <p:ext uri="{BB962C8B-B14F-4D97-AF65-F5344CB8AC3E}">
        <p14:creationId xmlns:p14="http://schemas.microsoft.com/office/powerpoint/2010/main" val="3018470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2000" fill="hold"/>
                                        <p:tgtEl>
                                          <p:spTgt spid="60"/>
                                        </p:tgtEl>
                                        <p:attrNameLst>
                                          <p:attrName>ppt_x</p:attrName>
                                        </p:attrNameLst>
                                      </p:cBhvr>
                                      <p:tavLst>
                                        <p:tav tm="0">
                                          <p:val>
                                            <p:strVal val="#ppt_x"/>
                                          </p:val>
                                        </p:tav>
                                        <p:tav tm="100000">
                                          <p:val>
                                            <p:strVal val="#ppt_x"/>
                                          </p:val>
                                        </p:tav>
                                      </p:tavLst>
                                    </p:anim>
                                    <p:anim calcmode="lin" valueType="num">
                                      <p:cBhvr additive="base">
                                        <p:cTn id="14" dur="20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553F-0E57-4841-E1BD-42916B55B0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7F0916-0C94-128B-75AC-3CB0B669897F}"/>
              </a:ext>
            </a:extLst>
          </p:cNvPr>
          <p:cNvSpPr>
            <a:spLocks noGrp="1"/>
          </p:cNvSpPr>
          <p:nvPr>
            <p:ph type="title"/>
          </p:nvPr>
        </p:nvSpPr>
        <p:spPr>
          <a:xfrm>
            <a:off x="637722" y="184270"/>
            <a:ext cx="10007907" cy="1400530"/>
          </a:xfrm>
        </p:spPr>
        <p:txBody>
          <a:bodyPr/>
          <a:lstStyle/>
          <a:p>
            <a:r>
              <a:rPr lang="nl-NL" dirty="0"/>
              <a:t>Beantwoording </a:t>
            </a:r>
            <a:r>
              <a:rPr lang="nl-NL" dirty="0" err="1"/>
              <a:t>Woo</a:t>
            </a:r>
            <a:r>
              <a:rPr lang="nl-NL" dirty="0"/>
              <a:t>-verzoeken</a:t>
            </a:r>
            <a:br>
              <a:rPr lang="nl-NL" dirty="0"/>
            </a:br>
            <a:r>
              <a:rPr lang="nl-NL" sz="3600" dirty="0"/>
              <a:t>De basis is </a:t>
            </a:r>
            <a:r>
              <a:rPr lang="nl-NL" sz="3600" b="1" dirty="0"/>
              <a:t>NIET</a:t>
            </a:r>
            <a:r>
              <a:rPr lang="nl-NL" sz="3600" dirty="0"/>
              <a:t> op orde)</a:t>
            </a:r>
          </a:p>
        </p:txBody>
      </p:sp>
      <p:pic>
        <p:nvPicPr>
          <p:cNvPr id="3" name="Afbeelding 2" descr="Afbeelding met tekst, Lettertype, schermopname, symbool&#10;&#10;Door AI gegenereerde inhoud is mogelijk onjuist.">
            <a:extLst>
              <a:ext uri="{FF2B5EF4-FFF2-40B4-BE49-F238E27FC236}">
                <a16:creationId xmlns:a16="http://schemas.microsoft.com/office/drawing/2014/main" id="{DC733738-590D-1AA4-EBA7-8B3F77A7D52F}"/>
              </a:ext>
            </a:extLst>
          </p:cNvPr>
          <p:cNvPicPr>
            <a:picLocks noChangeAspect="1"/>
          </p:cNvPicPr>
          <p:nvPr/>
        </p:nvPicPr>
        <p:blipFill>
          <a:blip r:embed="rId2"/>
          <a:stretch>
            <a:fillRect/>
          </a:stretch>
        </p:blipFill>
        <p:spPr>
          <a:xfrm>
            <a:off x="0" y="6278019"/>
            <a:ext cx="2155787" cy="579982"/>
          </a:xfrm>
          <a:prstGeom prst="rect">
            <a:avLst/>
          </a:prstGeom>
        </p:spPr>
      </p:pic>
      <p:sp>
        <p:nvSpPr>
          <p:cNvPr id="8" name="Tekstvak 7">
            <a:extLst>
              <a:ext uri="{FF2B5EF4-FFF2-40B4-BE49-F238E27FC236}">
                <a16:creationId xmlns:a16="http://schemas.microsoft.com/office/drawing/2014/main" id="{AECB279F-6E28-9AC8-E649-8B8AC1397085}"/>
              </a:ext>
            </a:extLst>
          </p:cNvPr>
          <p:cNvSpPr txBox="1"/>
          <p:nvPr/>
        </p:nvSpPr>
        <p:spPr>
          <a:xfrm>
            <a:off x="637722" y="4060325"/>
            <a:ext cx="11411210" cy="1077218"/>
          </a:xfrm>
          <a:prstGeom prst="rect">
            <a:avLst/>
          </a:prstGeom>
          <a:noFill/>
        </p:spPr>
        <p:txBody>
          <a:bodyPr wrap="square" rtlCol="0">
            <a:spAutoFit/>
          </a:bodyPr>
          <a:lstStyle/>
          <a:p>
            <a:r>
              <a:rPr lang="nl-NL" sz="1600" dirty="0"/>
              <a:t>Op basis van de beantwoording van mijn </a:t>
            </a:r>
            <a:r>
              <a:rPr lang="nl-NL" sz="1600" dirty="0" err="1"/>
              <a:t>Woo</a:t>
            </a:r>
            <a:r>
              <a:rPr lang="nl-NL" sz="1600" dirty="0"/>
              <a:t>-verzoeken, rekenkamerrapport Edam-Volendam en het accountantsverslag heeft de Gem. Edam-Volendam</a:t>
            </a:r>
            <a:r>
              <a:rPr lang="nl-NL" sz="1600" b="1" dirty="0"/>
              <a:t> NIET AANTOONBAAR </a:t>
            </a:r>
            <a:r>
              <a:rPr lang="nl-NL" sz="1600" dirty="0"/>
              <a:t>gemaakt dat de werking van het stelsel van processen (Opzet, Bestaan en Werking) oftewel de administratieve Organisatie – Interne Beheersing voldoet aan de wettelijke gestelde eisen!.</a:t>
            </a:r>
          </a:p>
        </p:txBody>
      </p:sp>
      <p:sp>
        <p:nvSpPr>
          <p:cNvPr id="9" name="Tekstvak 8">
            <a:extLst>
              <a:ext uri="{FF2B5EF4-FFF2-40B4-BE49-F238E27FC236}">
                <a16:creationId xmlns:a16="http://schemas.microsoft.com/office/drawing/2014/main" id="{F379077D-306B-2E50-AA50-AA737045ADDA}"/>
              </a:ext>
            </a:extLst>
          </p:cNvPr>
          <p:cNvSpPr txBox="1"/>
          <p:nvPr/>
        </p:nvSpPr>
        <p:spPr>
          <a:xfrm>
            <a:off x="637722" y="1584800"/>
            <a:ext cx="10451804" cy="2308324"/>
          </a:xfrm>
          <a:prstGeom prst="rect">
            <a:avLst/>
          </a:prstGeom>
          <a:noFill/>
        </p:spPr>
        <p:txBody>
          <a:bodyPr wrap="square" rtlCol="0">
            <a:spAutoFit/>
          </a:bodyPr>
          <a:lstStyle/>
          <a:p>
            <a:pPr marL="285750" lvl="0" indent="-285750">
              <a:buFont typeface="Arial" panose="020B0604020202020204" pitchFamily="34" charset="0"/>
              <a:buChar char="•"/>
            </a:pPr>
            <a:r>
              <a:rPr lang="nl-NL" dirty="0"/>
              <a:t>Een </a:t>
            </a:r>
            <a:r>
              <a:rPr lang="nl-NL" b="1" dirty="0"/>
              <a:t>overkoepelend kwaliteitszorg systeem</a:t>
            </a:r>
            <a:r>
              <a:rPr lang="nl-NL" dirty="0"/>
              <a:t> (beleid, procedures processen) </a:t>
            </a:r>
            <a:r>
              <a:rPr lang="nl-NL" b="1" dirty="0"/>
              <a:t>ontbreekt! </a:t>
            </a:r>
            <a:endParaRPr lang="nl-NL" dirty="0"/>
          </a:p>
          <a:p>
            <a:pPr marL="285750" lvl="0" indent="-285750">
              <a:buFont typeface="Arial" panose="020B0604020202020204" pitchFamily="34" charset="0"/>
              <a:buChar char="•"/>
            </a:pPr>
            <a:r>
              <a:rPr lang="nl-NL" b="1" dirty="0"/>
              <a:t>Risicobeheersing systeem</a:t>
            </a:r>
            <a:r>
              <a:rPr lang="nl-NL" dirty="0"/>
              <a:t> (beleid, procedures processen) </a:t>
            </a:r>
            <a:r>
              <a:rPr lang="nl-NL" b="1" dirty="0"/>
              <a:t>ontbreekt!</a:t>
            </a:r>
            <a:endParaRPr lang="nl-NL" dirty="0"/>
          </a:p>
          <a:p>
            <a:pPr marL="285750" lvl="0" indent="-285750">
              <a:buFont typeface="Arial" panose="020B0604020202020204" pitchFamily="34" charset="0"/>
              <a:buChar char="•"/>
            </a:pPr>
            <a:r>
              <a:rPr lang="nl-NL" b="1" dirty="0"/>
              <a:t>Stelsel van processen</a:t>
            </a:r>
            <a:r>
              <a:rPr lang="nl-NL" dirty="0"/>
              <a:t> (Opzet, Bestaan en Werking </a:t>
            </a:r>
            <a:r>
              <a:rPr lang="nl-NL" b="1" dirty="0"/>
              <a:t>ontbreekt!</a:t>
            </a:r>
            <a:r>
              <a:rPr lang="nl-NL" dirty="0"/>
              <a:t> </a:t>
            </a:r>
          </a:p>
          <a:p>
            <a:pPr marL="285750" lvl="0" indent="-285750">
              <a:buFont typeface="Arial" panose="020B0604020202020204" pitchFamily="34" charset="0"/>
              <a:buChar char="•"/>
            </a:pPr>
            <a:r>
              <a:rPr lang="nl-NL" dirty="0"/>
              <a:t>Gemeentelijke procedures en processen niet op orde zijn met als gevolg dat de afstemming met Rijks-brede processen/systemen </a:t>
            </a:r>
            <a:r>
              <a:rPr lang="nl-NL" b="1" dirty="0"/>
              <a:t>NIET</a:t>
            </a:r>
            <a:r>
              <a:rPr lang="nl-NL" dirty="0"/>
              <a:t> op elkaar aansluiten</a:t>
            </a:r>
          </a:p>
          <a:p>
            <a:pPr marL="285750" lvl="0" indent="-285750">
              <a:buFont typeface="Arial" panose="020B0604020202020204" pitchFamily="34" charset="0"/>
              <a:buChar char="•"/>
            </a:pPr>
            <a:r>
              <a:rPr lang="nl-NL" b="1" dirty="0"/>
              <a:t>Recente versies van managementrapportages</a:t>
            </a:r>
            <a:r>
              <a:rPr lang="nl-NL" dirty="0"/>
              <a:t> (Werking) </a:t>
            </a:r>
            <a:r>
              <a:rPr lang="nl-NL" b="1" dirty="0"/>
              <a:t>NIET beschikbaar</a:t>
            </a:r>
            <a:r>
              <a:rPr lang="nl-NL" dirty="0"/>
              <a:t> is. De meest recente rapportage bestaan gewoon weg niet. </a:t>
            </a:r>
          </a:p>
          <a:p>
            <a:pPr marL="285750" lvl="0" indent="-285750">
              <a:buFont typeface="Arial" panose="020B0604020202020204" pitchFamily="34" charset="0"/>
              <a:buChar char="•"/>
            </a:pPr>
            <a:r>
              <a:rPr lang="nl-NL" dirty="0"/>
              <a:t>De </a:t>
            </a:r>
            <a:r>
              <a:rPr lang="nl-NL" b="1" dirty="0"/>
              <a:t>monitor verbetering interne processen</a:t>
            </a:r>
            <a:r>
              <a:rPr lang="nl-NL" dirty="0"/>
              <a:t> is al enkele jaren </a:t>
            </a:r>
            <a:r>
              <a:rPr lang="nl-NL" b="1" dirty="0"/>
              <a:t>NIET geactualiseerd.</a:t>
            </a:r>
            <a:r>
              <a:rPr lang="nl-NL" dirty="0"/>
              <a:t>  </a:t>
            </a:r>
          </a:p>
        </p:txBody>
      </p:sp>
      <p:sp>
        <p:nvSpPr>
          <p:cNvPr id="11" name="Tekstvak 10">
            <a:extLst>
              <a:ext uri="{FF2B5EF4-FFF2-40B4-BE49-F238E27FC236}">
                <a16:creationId xmlns:a16="http://schemas.microsoft.com/office/drawing/2014/main" id="{34115CAF-501D-5643-E0D7-837A052D218E}"/>
              </a:ext>
            </a:extLst>
          </p:cNvPr>
          <p:cNvSpPr txBox="1"/>
          <p:nvPr/>
        </p:nvSpPr>
        <p:spPr>
          <a:xfrm>
            <a:off x="733647" y="5187488"/>
            <a:ext cx="10175358" cy="923330"/>
          </a:xfrm>
          <a:prstGeom prst="rect">
            <a:avLst/>
          </a:prstGeom>
          <a:noFill/>
        </p:spPr>
        <p:txBody>
          <a:bodyPr wrap="square">
            <a:spAutoFit/>
          </a:bodyPr>
          <a:lstStyle/>
          <a:p>
            <a:pPr algn="ctr"/>
            <a:r>
              <a:rPr lang="nl-NL" dirty="0"/>
              <a:t>Op basis van welke informatievoorziening de gemeente Edam-Volendam de financiële administratie, jaarrekening en het jaarverslag een </a:t>
            </a:r>
            <a:r>
              <a:rPr lang="nl-NL" b="1" dirty="0"/>
              <a:t>waarheidsgetrouw beeld verschaft </a:t>
            </a:r>
            <a:r>
              <a:rPr lang="nl-NL" dirty="0"/>
              <a:t>van haar bedrijfsvoering is</a:t>
            </a:r>
            <a:r>
              <a:rPr lang="nl-NL" b="1" dirty="0"/>
              <a:t> NIET AANTOONBAAR gemaakt.</a:t>
            </a:r>
            <a:endParaRPr lang="nl-NL" dirty="0"/>
          </a:p>
        </p:txBody>
      </p:sp>
      <p:sp>
        <p:nvSpPr>
          <p:cNvPr id="12" name="Tijdelijke aanduiding voor dianummer 11">
            <a:extLst>
              <a:ext uri="{FF2B5EF4-FFF2-40B4-BE49-F238E27FC236}">
                <a16:creationId xmlns:a16="http://schemas.microsoft.com/office/drawing/2014/main" id="{C6BAD139-FB1F-E836-BA75-DACC2252737C}"/>
              </a:ext>
            </a:extLst>
          </p:cNvPr>
          <p:cNvSpPr>
            <a:spLocks noGrp="1"/>
          </p:cNvSpPr>
          <p:nvPr>
            <p:ph type="sldNum" sz="quarter" idx="12"/>
          </p:nvPr>
        </p:nvSpPr>
        <p:spPr/>
        <p:txBody>
          <a:bodyPr/>
          <a:lstStyle/>
          <a:p>
            <a:pPr rtl="0"/>
            <a:fld id="{D57F1E4F-1CFF-5643-939E-02111984F565}" type="slidenum">
              <a:rPr lang="nl-NL" noProof="0" smtClean="0"/>
              <a:t>15</a:t>
            </a:fld>
            <a:endParaRPr lang="nl-NL" noProof="0"/>
          </a:p>
        </p:txBody>
      </p:sp>
    </p:spTree>
    <p:extLst>
      <p:ext uri="{BB962C8B-B14F-4D97-AF65-F5344CB8AC3E}">
        <p14:creationId xmlns:p14="http://schemas.microsoft.com/office/powerpoint/2010/main" val="3696085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ppt_x"/>
                                          </p:val>
                                        </p:tav>
                                        <p:tav tm="100000">
                                          <p:val>
                                            <p:strVal val="#ppt_x"/>
                                          </p:val>
                                        </p:tav>
                                      </p:tavLst>
                                    </p:anim>
                                    <p:anim calcmode="lin" valueType="num">
                                      <p:cBhvr additive="base">
                                        <p:cTn id="13" dur="2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ppt_x"/>
                                          </p:val>
                                        </p:tav>
                                        <p:tav tm="100000">
                                          <p:val>
                                            <p:strVal val="#ppt_x"/>
                                          </p:val>
                                        </p:tav>
                                      </p:tavLst>
                                    </p:anim>
                                    <p:anim calcmode="lin" valueType="num">
                                      <p:cBhvr additive="base">
                                        <p:cTn id="1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F7AB7-065F-F1FF-7B3D-0EB4AE549E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788287-9F7A-46DA-0884-027C05C20700}"/>
              </a:ext>
            </a:extLst>
          </p:cNvPr>
          <p:cNvSpPr>
            <a:spLocks noGrp="1"/>
          </p:cNvSpPr>
          <p:nvPr>
            <p:ph type="title"/>
          </p:nvPr>
        </p:nvSpPr>
        <p:spPr>
          <a:xfrm>
            <a:off x="577376" y="78972"/>
            <a:ext cx="9706429" cy="1400530"/>
          </a:xfrm>
        </p:spPr>
        <p:txBody>
          <a:bodyPr/>
          <a:lstStyle/>
          <a:p>
            <a:r>
              <a:rPr lang="nl-NL" dirty="0"/>
              <a:t>Informatie is iets anders dan de werkelijkheid </a:t>
            </a:r>
            <a:r>
              <a:rPr lang="nl-NL" b="1" dirty="0">
                <a:solidFill>
                  <a:schemeClr val="accent1"/>
                </a:solidFill>
              </a:rPr>
              <a:t>(Controlerende functie)</a:t>
            </a:r>
            <a:br>
              <a:rPr lang="nl-NL" b="1" dirty="0">
                <a:solidFill>
                  <a:schemeClr val="accent1"/>
                </a:solidFill>
              </a:rPr>
            </a:br>
            <a:endParaRPr lang="nl-NL" dirty="0"/>
          </a:p>
        </p:txBody>
      </p:sp>
      <p:sp>
        <p:nvSpPr>
          <p:cNvPr id="3" name="Tijdelijke aanduiding voor dianummer 2">
            <a:extLst>
              <a:ext uri="{FF2B5EF4-FFF2-40B4-BE49-F238E27FC236}">
                <a16:creationId xmlns:a16="http://schemas.microsoft.com/office/drawing/2014/main" id="{15A41C4F-B3C3-DC4F-3796-802EEDB26670}"/>
              </a:ext>
            </a:extLst>
          </p:cNvPr>
          <p:cNvSpPr>
            <a:spLocks noGrp="1"/>
          </p:cNvSpPr>
          <p:nvPr>
            <p:ph type="sldNum" sz="quarter" idx="12"/>
          </p:nvPr>
        </p:nvSpPr>
        <p:spPr/>
        <p:txBody>
          <a:bodyPr/>
          <a:lstStyle/>
          <a:p>
            <a:pPr rtl="0"/>
            <a:fld id="{D57F1E4F-1CFF-5643-939E-02111984F565}" type="slidenum">
              <a:rPr lang="nl-NL" noProof="0" smtClean="0"/>
              <a:t>16</a:t>
            </a:fld>
            <a:endParaRPr lang="nl-NL" noProof="0"/>
          </a:p>
        </p:txBody>
      </p:sp>
      <p:pic>
        <p:nvPicPr>
          <p:cNvPr id="5" name="Afbeelding 4" descr="Afbeelding met Lettertype, Graphics, schermopname, logo&#10;&#10;Door AI gegenereerde inhoud is mogelijk onjuist.">
            <a:extLst>
              <a:ext uri="{FF2B5EF4-FFF2-40B4-BE49-F238E27FC236}">
                <a16:creationId xmlns:a16="http://schemas.microsoft.com/office/drawing/2014/main" id="{10596EF8-3E9F-BD56-234F-A3E0515141CD}"/>
              </a:ext>
            </a:extLst>
          </p:cNvPr>
          <p:cNvPicPr>
            <a:picLocks noChangeAspect="1"/>
          </p:cNvPicPr>
          <p:nvPr/>
        </p:nvPicPr>
        <p:blipFill>
          <a:blip r:embed="rId3"/>
          <a:stretch>
            <a:fillRect/>
          </a:stretch>
        </p:blipFill>
        <p:spPr>
          <a:xfrm>
            <a:off x="0" y="6278018"/>
            <a:ext cx="2155787" cy="579982"/>
          </a:xfrm>
          <a:prstGeom prst="rect">
            <a:avLst/>
          </a:prstGeom>
        </p:spPr>
      </p:pic>
      <p:sp>
        <p:nvSpPr>
          <p:cNvPr id="58" name="Rechthoek: afgeronde hoeken 57">
            <a:extLst>
              <a:ext uri="{FF2B5EF4-FFF2-40B4-BE49-F238E27FC236}">
                <a16:creationId xmlns:a16="http://schemas.microsoft.com/office/drawing/2014/main" id="{8713833D-605F-00F3-32D1-339A8047C81C}"/>
              </a:ext>
            </a:extLst>
          </p:cNvPr>
          <p:cNvSpPr/>
          <p:nvPr/>
        </p:nvSpPr>
        <p:spPr>
          <a:xfrm>
            <a:off x="855372" y="2093892"/>
            <a:ext cx="1199882" cy="482957"/>
          </a:xfrm>
          <a:prstGeom prst="roundRect">
            <a:avLst/>
          </a:prstGeom>
          <a:solidFill>
            <a:srgbClr val="0078D2"/>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Product/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Dienst</a:t>
            </a:r>
          </a:p>
        </p:txBody>
      </p:sp>
      <p:sp>
        <p:nvSpPr>
          <p:cNvPr id="59" name="Rechthoek: afgeronde hoeken 58">
            <a:extLst>
              <a:ext uri="{FF2B5EF4-FFF2-40B4-BE49-F238E27FC236}">
                <a16:creationId xmlns:a16="http://schemas.microsoft.com/office/drawing/2014/main" id="{ECAAFDB0-51C9-4D63-B952-8D4E3A16F3F3}"/>
              </a:ext>
            </a:extLst>
          </p:cNvPr>
          <p:cNvSpPr/>
          <p:nvPr/>
        </p:nvSpPr>
        <p:spPr>
          <a:xfrm>
            <a:off x="855372" y="4449581"/>
            <a:ext cx="1199882" cy="482957"/>
          </a:xfrm>
          <a:prstGeom prst="roundRect">
            <a:avLst/>
          </a:prstGeom>
          <a:solidFill>
            <a:srgbClr val="0078D2"/>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Deelproduct/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Deeldienst</a:t>
            </a:r>
          </a:p>
        </p:txBody>
      </p:sp>
      <p:sp>
        <p:nvSpPr>
          <p:cNvPr id="60" name="Rechthoek: afgeronde hoeken 59">
            <a:extLst>
              <a:ext uri="{FF2B5EF4-FFF2-40B4-BE49-F238E27FC236}">
                <a16:creationId xmlns:a16="http://schemas.microsoft.com/office/drawing/2014/main" id="{F7A4A89C-BABE-F510-01FC-917FBA32AAA1}"/>
              </a:ext>
            </a:extLst>
          </p:cNvPr>
          <p:cNvSpPr/>
          <p:nvPr/>
        </p:nvSpPr>
        <p:spPr>
          <a:xfrm>
            <a:off x="2895600" y="1486440"/>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Ketenproces</a:t>
            </a:r>
          </a:p>
        </p:txBody>
      </p:sp>
      <p:sp>
        <p:nvSpPr>
          <p:cNvPr id="61" name="Rechthoek: afgeronde hoeken 60">
            <a:extLst>
              <a:ext uri="{FF2B5EF4-FFF2-40B4-BE49-F238E27FC236}">
                <a16:creationId xmlns:a16="http://schemas.microsoft.com/office/drawing/2014/main" id="{006957F3-3FD1-2217-3C1B-65D58AD68953}"/>
              </a:ext>
            </a:extLst>
          </p:cNvPr>
          <p:cNvSpPr/>
          <p:nvPr/>
        </p:nvSpPr>
        <p:spPr>
          <a:xfrm>
            <a:off x="2895600" y="2093892"/>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err="1">
                <a:ln>
                  <a:noFill/>
                </a:ln>
                <a:solidFill>
                  <a:srgbClr val="000000"/>
                </a:solidFill>
                <a:effectLst/>
                <a:uLnTx/>
                <a:uFillTx/>
                <a:latin typeface="Verdana"/>
                <a:ea typeface="+mn-ea"/>
                <a:cs typeface="+mn-cs"/>
              </a:rPr>
              <a:t>Bedrijfs</a:t>
            </a: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proces</a:t>
            </a:r>
          </a:p>
        </p:txBody>
      </p:sp>
      <p:cxnSp>
        <p:nvCxnSpPr>
          <p:cNvPr id="62" name="Rechte verbindingslijn 61">
            <a:extLst>
              <a:ext uri="{FF2B5EF4-FFF2-40B4-BE49-F238E27FC236}">
                <a16:creationId xmlns:a16="http://schemas.microsoft.com/office/drawing/2014/main" id="{0AD62389-41C1-D66D-BD36-958EAC8E22DF}"/>
              </a:ext>
            </a:extLst>
          </p:cNvPr>
          <p:cNvCxnSpPr>
            <a:cxnSpLocks/>
            <a:stCxn id="58" idx="2"/>
            <a:endCxn id="59" idx="0"/>
          </p:cNvCxnSpPr>
          <p:nvPr/>
        </p:nvCxnSpPr>
        <p:spPr>
          <a:xfrm>
            <a:off x="1455313" y="2576849"/>
            <a:ext cx="0" cy="1872732"/>
          </a:xfrm>
          <a:prstGeom prst="line">
            <a:avLst/>
          </a:prstGeom>
          <a:noFill/>
          <a:ln w="12700" cap="flat" cmpd="sng" algn="ctr">
            <a:solidFill>
              <a:srgbClr val="000000"/>
            </a:solidFill>
            <a:prstDash val="solid"/>
            <a:miter lim="800000"/>
          </a:ln>
          <a:effectLst/>
        </p:spPr>
      </p:cxnSp>
      <p:cxnSp>
        <p:nvCxnSpPr>
          <p:cNvPr id="63" name="Rechte verbindingslijn 62">
            <a:extLst>
              <a:ext uri="{FF2B5EF4-FFF2-40B4-BE49-F238E27FC236}">
                <a16:creationId xmlns:a16="http://schemas.microsoft.com/office/drawing/2014/main" id="{6BE6793C-FAD5-89EC-EAD7-C59D629738E8}"/>
              </a:ext>
            </a:extLst>
          </p:cNvPr>
          <p:cNvCxnSpPr>
            <a:cxnSpLocks/>
            <a:stCxn id="61" idx="1"/>
            <a:endCxn id="58" idx="3"/>
          </p:cNvCxnSpPr>
          <p:nvPr/>
        </p:nvCxnSpPr>
        <p:spPr>
          <a:xfrm flipH="1">
            <a:off x="2055254" y="2335371"/>
            <a:ext cx="840346" cy="0"/>
          </a:xfrm>
          <a:prstGeom prst="line">
            <a:avLst/>
          </a:prstGeom>
          <a:noFill/>
          <a:ln w="12700" cap="flat" cmpd="sng" algn="ctr">
            <a:solidFill>
              <a:srgbClr val="000000"/>
            </a:solidFill>
            <a:prstDash val="solid"/>
            <a:miter lim="800000"/>
          </a:ln>
          <a:effectLst/>
        </p:spPr>
      </p:cxnSp>
      <p:cxnSp>
        <p:nvCxnSpPr>
          <p:cNvPr id="64" name="Rechte verbindingslijn 63">
            <a:extLst>
              <a:ext uri="{FF2B5EF4-FFF2-40B4-BE49-F238E27FC236}">
                <a16:creationId xmlns:a16="http://schemas.microsoft.com/office/drawing/2014/main" id="{CE7042DA-2196-046A-7B53-50099F634B9A}"/>
              </a:ext>
            </a:extLst>
          </p:cNvPr>
          <p:cNvCxnSpPr>
            <a:cxnSpLocks/>
            <a:stCxn id="60" idx="2"/>
            <a:endCxn id="61" idx="0"/>
          </p:cNvCxnSpPr>
          <p:nvPr/>
        </p:nvCxnSpPr>
        <p:spPr>
          <a:xfrm>
            <a:off x="3495541" y="1969397"/>
            <a:ext cx="0" cy="124495"/>
          </a:xfrm>
          <a:prstGeom prst="line">
            <a:avLst/>
          </a:prstGeom>
          <a:noFill/>
          <a:ln w="12700" cap="flat" cmpd="sng" algn="ctr">
            <a:solidFill>
              <a:srgbClr val="000000"/>
            </a:solidFill>
            <a:prstDash val="solid"/>
            <a:miter lim="800000"/>
          </a:ln>
          <a:effectLst/>
        </p:spPr>
      </p:cxnSp>
      <p:sp>
        <p:nvSpPr>
          <p:cNvPr id="65" name="Rechthoek: afgeronde hoeken 64">
            <a:extLst>
              <a:ext uri="{FF2B5EF4-FFF2-40B4-BE49-F238E27FC236}">
                <a16:creationId xmlns:a16="http://schemas.microsoft.com/office/drawing/2014/main" id="{DB7B7DBA-9837-D553-929A-6C57E9F45A0B}"/>
              </a:ext>
            </a:extLst>
          </p:cNvPr>
          <p:cNvSpPr/>
          <p:nvPr/>
        </p:nvSpPr>
        <p:spPr>
          <a:xfrm>
            <a:off x="2895600" y="3009700"/>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Werkproces</a:t>
            </a:r>
          </a:p>
        </p:txBody>
      </p:sp>
      <p:sp>
        <p:nvSpPr>
          <p:cNvPr id="66" name="Rechthoek: afgeronde hoeken 65">
            <a:extLst>
              <a:ext uri="{FF2B5EF4-FFF2-40B4-BE49-F238E27FC236}">
                <a16:creationId xmlns:a16="http://schemas.microsoft.com/office/drawing/2014/main" id="{CE7394A7-46B8-0843-055F-23CD6AB128AD}"/>
              </a:ext>
            </a:extLst>
          </p:cNvPr>
          <p:cNvSpPr/>
          <p:nvPr/>
        </p:nvSpPr>
        <p:spPr>
          <a:xfrm>
            <a:off x="2895600" y="5263766"/>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Processtap</a:t>
            </a:r>
          </a:p>
        </p:txBody>
      </p:sp>
      <p:sp>
        <p:nvSpPr>
          <p:cNvPr id="67" name="Rechthoek: afgeronde hoeken 66">
            <a:extLst>
              <a:ext uri="{FF2B5EF4-FFF2-40B4-BE49-F238E27FC236}">
                <a16:creationId xmlns:a16="http://schemas.microsoft.com/office/drawing/2014/main" id="{6DBEAE0F-5A3D-44F9-DA14-E08E664ADD93}"/>
              </a:ext>
            </a:extLst>
          </p:cNvPr>
          <p:cNvSpPr/>
          <p:nvPr/>
        </p:nvSpPr>
        <p:spPr>
          <a:xfrm>
            <a:off x="2895600" y="5869347"/>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Handeling</a:t>
            </a:r>
          </a:p>
        </p:txBody>
      </p:sp>
      <p:cxnSp>
        <p:nvCxnSpPr>
          <p:cNvPr id="68" name="Rechte verbindingslijn 67">
            <a:extLst>
              <a:ext uri="{FF2B5EF4-FFF2-40B4-BE49-F238E27FC236}">
                <a16:creationId xmlns:a16="http://schemas.microsoft.com/office/drawing/2014/main" id="{02E6829D-FAE8-1EE5-0EBA-7AFA4C075AA3}"/>
              </a:ext>
            </a:extLst>
          </p:cNvPr>
          <p:cNvCxnSpPr>
            <a:cxnSpLocks/>
            <a:stCxn id="61" idx="2"/>
            <a:endCxn id="65" idx="0"/>
          </p:cNvCxnSpPr>
          <p:nvPr/>
        </p:nvCxnSpPr>
        <p:spPr>
          <a:xfrm>
            <a:off x="3495541" y="2576849"/>
            <a:ext cx="0" cy="432851"/>
          </a:xfrm>
          <a:prstGeom prst="line">
            <a:avLst/>
          </a:prstGeom>
          <a:noFill/>
          <a:ln w="12700" cap="flat" cmpd="sng" algn="ctr">
            <a:solidFill>
              <a:srgbClr val="000000"/>
            </a:solidFill>
            <a:prstDash val="solid"/>
            <a:miter lim="800000"/>
          </a:ln>
          <a:effectLst/>
        </p:spPr>
      </p:cxnSp>
      <p:cxnSp>
        <p:nvCxnSpPr>
          <p:cNvPr id="69" name="Rechte verbindingslijn 68">
            <a:extLst>
              <a:ext uri="{FF2B5EF4-FFF2-40B4-BE49-F238E27FC236}">
                <a16:creationId xmlns:a16="http://schemas.microsoft.com/office/drawing/2014/main" id="{31ADBE51-69D1-B952-0331-8283FB7E87F7}"/>
              </a:ext>
            </a:extLst>
          </p:cNvPr>
          <p:cNvCxnSpPr>
            <a:cxnSpLocks/>
            <a:stCxn id="65" idx="2"/>
            <a:endCxn id="94" idx="0"/>
          </p:cNvCxnSpPr>
          <p:nvPr/>
        </p:nvCxnSpPr>
        <p:spPr>
          <a:xfrm>
            <a:off x="3495541" y="3492657"/>
            <a:ext cx="0" cy="179730"/>
          </a:xfrm>
          <a:prstGeom prst="line">
            <a:avLst/>
          </a:prstGeom>
          <a:noFill/>
          <a:ln w="12700" cap="flat" cmpd="sng" algn="ctr">
            <a:solidFill>
              <a:srgbClr val="000000"/>
            </a:solidFill>
            <a:prstDash val="solid"/>
            <a:miter lim="800000"/>
          </a:ln>
          <a:effectLst/>
        </p:spPr>
      </p:cxnSp>
      <p:cxnSp>
        <p:nvCxnSpPr>
          <p:cNvPr id="70" name="Rechte verbindingslijn 69">
            <a:extLst>
              <a:ext uri="{FF2B5EF4-FFF2-40B4-BE49-F238E27FC236}">
                <a16:creationId xmlns:a16="http://schemas.microsoft.com/office/drawing/2014/main" id="{280EA436-96A9-27D2-7AE9-1813829705E6}"/>
              </a:ext>
            </a:extLst>
          </p:cNvPr>
          <p:cNvCxnSpPr>
            <a:cxnSpLocks/>
            <a:stCxn id="66" idx="2"/>
            <a:endCxn id="67" idx="0"/>
          </p:cNvCxnSpPr>
          <p:nvPr/>
        </p:nvCxnSpPr>
        <p:spPr>
          <a:xfrm>
            <a:off x="3495541" y="5746723"/>
            <a:ext cx="0" cy="122624"/>
          </a:xfrm>
          <a:prstGeom prst="line">
            <a:avLst/>
          </a:prstGeom>
          <a:noFill/>
          <a:ln w="12700" cap="flat" cmpd="sng" algn="ctr">
            <a:solidFill>
              <a:srgbClr val="000000"/>
            </a:solidFill>
            <a:prstDash val="solid"/>
            <a:miter lim="800000"/>
          </a:ln>
          <a:effectLst/>
        </p:spPr>
      </p:cxnSp>
      <p:sp>
        <p:nvSpPr>
          <p:cNvPr id="71" name="Rechthoek: afgeronde hoeken 70">
            <a:extLst>
              <a:ext uri="{FF2B5EF4-FFF2-40B4-BE49-F238E27FC236}">
                <a16:creationId xmlns:a16="http://schemas.microsoft.com/office/drawing/2014/main" id="{A107E71D-3837-ADE9-3AF4-CE8163700E86}"/>
              </a:ext>
            </a:extLst>
          </p:cNvPr>
          <p:cNvSpPr/>
          <p:nvPr/>
        </p:nvSpPr>
        <p:spPr>
          <a:xfrm>
            <a:off x="2781303" y="2889860"/>
            <a:ext cx="1428475" cy="3603009"/>
          </a:xfrm>
          <a:prstGeom prst="roundRect">
            <a:avLst/>
          </a:prstGeom>
          <a:no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72" name="Rechthoek: afgeronde hoeken 71">
            <a:extLst>
              <a:ext uri="{FF2B5EF4-FFF2-40B4-BE49-F238E27FC236}">
                <a16:creationId xmlns:a16="http://schemas.microsoft.com/office/drawing/2014/main" id="{FF7DF8BD-F4AC-71E5-8AB3-73E8FF5735EC}"/>
              </a:ext>
            </a:extLst>
          </p:cNvPr>
          <p:cNvSpPr/>
          <p:nvPr/>
        </p:nvSpPr>
        <p:spPr>
          <a:xfrm>
            <a:off x="5430591" y="2406903"/>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err="1">
                <a:ln>
                  <a:noFill/>
                </a:ln>
                <a:solidFill>
                  <a:srgbClr val="000000"/>
                </a:solidFill>
                <a:effectLst/>
                <a:uLnTx/>
                <a:uFillTx/>
                <a:latin typeface="Verdana"/>
                <a:ea typeface="+mn-ea"/>
                <a:cs typeface="+mn-cs"/>
              </a:rPr>
              <a:t>Bedrijfs</a:t>
            </a: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functie</a:t>
            </a:r>
          </a:p>
        </p:txBody>
      </p:sp>
      <p:cxnSp>
        <p:nvCxnSpPr>
          <p:cNvPr id="73" name="Rechte verbindingslijn 72">
            <a:extLst>
              <a:ext uri="{FF2B5EF4-FFF2-40B4-BE49-F238E27FC236}">
                <a16:creationId xmlns:a16="http://schemas.microsoft.com/office/drawing/2014/main" id="{7098D001-2649-F5C2-25DC-AA7544D681DA}"/>
              </a:ext>
            </a:extLst>
          </p:cNvPr>
          <p:cNvCxnSpPr>
            <a:cxnSpLocks/>
            <a:stCxn id="61" idx="3"/>
            <a:endCxn id="72" idx="1"/>
          </p:cNvCxnSpPr>
          <p:nvPr/>
        </p:nvCxnSpPr>
        <p:spPr>
          <a:xfrm>
            <a:off x="4095482" y="2335371"/>
            <a:ext cx="1335109" cy="313011"/>
          </a:xfrm>
          <a:prstGeom prst="line">
            <a:avLst/>
          </a:prstGeom>
          <a:noFill/>
          <a:ln w="12700" cap="flat" cmpd="sng" algn="ctr">
            <a:solidFill>
              <a:srgbClr val="000000"/>
            </a:solidFill>
            <a:prstDash val="sysDot"/>
            <a:miter lim="800000"/>
          </a:ln>
          <a:effectLst/>
        </p:spPr>
      </p:cxnSp>
      <p:sp>
        <p:nvSpPr>
          <p:cNvPr id="74" name="Rechthoek: afgeronde hoeken 73">
            <a:extLst>
              <a:ext uri="{FF2B5EF4-FFF2-40B4-BE49-F238E27FC236}">
                <a16:creationId xmlns:a16="http://schemas.microsoft.com/office/drawing/2014/main" id="{45608BA2-48BC-CF9C-C3AE-45FAAAA11811}"/>
              </a:ext>
            </a:extLst>
          </p:cNvPr>
          <p:cNvSpPr/>
          <p:nvPr/>
        </p:nvSpPr>
        <p:spPr>
          <a:xfrm>
            <a:off x="5430591" y="3669865"/>
            <a:ext cx="1199882" cy="482957"/>
          </a:xfrm>
          <a:prstGeom prst="roundRect">
            <a:avLst/>
          </a:prstGeom>
          <a:solidFill>
            <a:srgbClr val="0078D2">
              <a:lumMod val="50000"/>
              <a:lumOff val="50000"/>
            </a:srgbClr>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Informatie-domein</a:t>
            </a:r>
          </a:p>
        </p:txBody>
      </p:sp>
      <p:sp>
        <p:nvSpPr>
          <p:cNvPr id="75" name="Rechthoek: afgeronde hoeken 74">
            <a:extLst>
              <a:ext uri="{FF2B5EF4-FFF2-40B4-BE49-F238E27FC236}">
                <a16:creationId xmlns:a16="http://schemas.microsoft.com/office/drawing/2014/main" id="{86208EE0-D4FD-A01D-908D-5BF892AB54F6}"/>
              </a:ext>
            </a:extLst>
          </p:cNvPr>
          <p:cNvSpPr/>
          <p:nvPr/>
        </p:nvSpPr>
        <p:spPr>
          <a:xfrm>
            <a:off x="5430591" y="4280225"/>
            <a:ext cx="1199882" cy="482957"/>
          </a:xfrm>
          <a:prstGeom prst="roundRect">
            <a:avLst/>
          </a:prstGeom>
          <a:solidFill>
            <a:srgbClr val="0078D2">
              <a:lumMod val="50000"/>
              <a:lumOff val="50000"/>
            </a:srgbClr>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Applicatie</a:t>
            </a:r>
          </a:p>
        </p:txBody>
      </p:sp>
      <p:sp>
        <p:nvSpPr>
          <p:cNvPr id="76" name="Rechthoek: afgeronde hoeken 75">
            <a:extLst>
              <a:ext uri="{FF2B5EF4-FFF2-40B4-BE49-F238E27FC236}">
                <a16:creationId xmlns:a16="http://schemas.microsoft.com/office/drawing/2014/main" id="{1538523A-0C16-D02E-9CA5-8A861CFA7B23}"/>
              </a:ext>
            </a:extLst>
          </p:cNvPr>
          <p:cNvSpPr/>
          <p:nvPr/>
        </p:nvSpPr>
        <p:spPr>
          <a:xfrm>
            <a:off x="8609526" y="3010169"/>
            <a:ext cx="1199882" cy="482957"/>
          </a:xfrm>
          <a:prstGeom prst="roundRect">
            <a:avLst/>
          </a:prstGeom>
          <a:solidFill>
            <a:srgbClr val="0078D2">
              <a:lumMod val="50000"/>
              <a:lumOff val="50000"/>
            </a:srgbClr>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err="1">
                <a:ln>
                  <a:noFill/>
                </a:ln>
                <a:solidFill>
                  <a:srgbClr val="FFFFFF"/>
                </a:solidFill>
                <a:effectLst/>
                <a:uLnTx/>
                <a:uFillTx/>
                <a:latin typeface="Verdana"/>
                <a:ea typeface="+mn-ea"/>
                <a:cs typeface="+mn-cs"/>
              </a:rPr>
              <a:t>Bedrijfs</a:t>
            </a:r>
            <a:endParaRPr kumimoji="0" lang="nl-NL" sz="1200" b="0" i="0" u="none" strike="noStrike" kern="0" cap="none" spc="0" normalizeH="0" baseline="0" noProof="0" dirty="0">
              <a:ln>
                <a:noFill/>
              </a:ln>
              <a:solidFill>
                <a:srgbClr val="FFFFFF"/>
              </a:solidFill>
              <a:effectLst/>
              <a:uLnTx/>
              <a:uFillTx/>
              <a:latin typeface="Verdan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Verdana"/>
                <a:ea typeface="+mn-ea"/>
                <a:cs typeface="+mn-cs"/>
              </a:rPr>
              <a:t>object</a:t>
            </a:r>
          </a:p>
        </p:txBody>
      </p:sp>
      <p:sp>
        <p:nvSpPr>
          <p:cNvPr id="77" name="Rechthoek: afgeronde hoeken 76">
            <a:extLst>
              <a:ext uri="{FF2B5EF4-FFF2-40B4-BE49-F238E27FC236}">
                <a16:creationId xmlns:a16="http://schemas.microsoft.com/office/drawing/2014/main" id="{E75F6009-9CF1-98B6-5CC4-D7DE54FAE773}"/>
              </a:ext>
            </a:extLst>
          </p:cNvPr>
          <p:cNvSpPr/>
          <p:nvPr/>
        </p:nvSpPr>
        <p:spPr>
          <a:xfrm>
            <a:off x="7089819" y="4859219"/>
            <a:ext cx="1199882" cy="482957"/>
          </a:xfrm>
          <a:prstGeom prst="roundRect">
            <a:avLst/>
          </a:prstGeom>
          <a:solidFill>
            <a:srgbClr val="0078D2">
              <a:lumMod val="50000"/>
              <a:lumOff val="50000"/>
            </a:srgbClr>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Bericht</a:t>
            </a:r>
          </a:p>
        </p:txBody>
      </p:sp>
      <p:sp>
        <p:nvSpPr>
          <p:cNvPr id="78" name="Rechthoek: afgeronde hoeken 77">
            <a:extLst>
              <a:ext uri="{FF2B5EF4-FFF2-40B4-BE49-F238E27FC236}">
                <a16:creationId xmlns:a16="http://schemas.microsoft.com/office/drawing/2014/main" id="{815E93B5-9A8C-8482-F520-F82A3CBDF3CB}"/>
              </a:ext>
            </a:extLst>
          </p:cNvPr>
          <p:cNvSpPr/>
          <p:nvPr/>
        </p:nvSpPr>
        <p:spPr>
          <a:xfrm>
            <a:off x="8609526" y="5263766"/>
            <a:ext cx="1199882" cy="482957"/>
          </a:xfrm>
          <a:prstGeom prst="roundRect">
            <a:avLst/>
          </a:prstGeom>
          <a:solidFill>
            <a:srgbClr val="0078D2">
              <a:lumMod val="50000"/>
              <a:lumOff val="50000"/>
            </a:srgbClr>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Entiteit</a:t>
            </a:r>
          </a:p>
        </p:txBody>
      </p:sp>
      <p:sp>
        <p:nvSpPr>
          <p:cNvPr id="79" name="Rechthoek: afgeronde hoeken 78">
            <a:extLst>
              <a:ext uri="{FF2B5EF4-FFF2-40B4-BE49-F238E27FC236}">
                <a16:creationId xmlns:a16="http://schemas.microsoft.com/office/drawing/2014/main" id="{6376C870-3CF0-C44E-496B-938242EA24D2}"/>
              </a:ext>
            </a:extLst>
          </p:cNvPr>
          <p:cNvSpPr/>
          <p:nvPr/>
        </p:nvSpPr>
        <p:spPr>
          <a:xfrm>
            <a:off x="8609526" y="5869347"/>
            <a:ext cx="1199882" cy="482957"/>
          </a:xfrm>
          <a:prstGeom prst="roundRect">
            <a:avLst/>
          </a:prstGeom>
          <a:solidFill>
            <a:srgbClr val="0078D2">
              <a:lumMod val="50000"/>
              <a:lumOff val="50000"/>
            </a:srgbClr>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FFFFFF"/>
                </a:solidFill>
                <a:effectLst/>
                <a:uLnTx/>
                <a:uFillTx/>
                <a:latin typeface="Verdana"/>
                <a:ea typeface="+mn-ea"/>
                <a:cs typeface="+mn-cs"/>
              </a:rPr>
              <a:t>Attribuut</a:t>
            </a:r>
          </a:p>
        </p:txBody>
      </p:sp>
      <p:sp>
        <p:nvSpPr>
          <p:cNvPr id="80" name="Rechthoek: afgeronde hoeken 79">
            <a:extLst>
              <a:ext uri="{FF2B5EF4-FFF2-40B4-BE49-F238E27FC236}">
                <a16:creationId xmlns:a16="http://schemas.microsoft.com/office/drawing/2014/main" id="{CC8C6D3E-11DA-BA92-60D2-2AF927D655E6}"/>
              </a:ext>
            </a:extLst>
          </p:cNvPr>
          <p:cNvSpPr/>
          <p:nvPr/>
        </p:nvSpPr>
        <p:spPr>
          <a:xfrm>
            <a:off x="5430591" y="4859219"/>
            <a:ext cx="1199882" cy="482957"/>
          </a:xfrm>
          <a:prstGeom prst="roundRect">
            <a:avLst/>
          </a:prstGeom>
          <a:solidFill>
            <a:srgbClr val="687A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Service</a:t>
            </a:r>
          </a:p>
        </p:txBody>
      </p:sp>
      <p:cxnSp>
        <p:nvCxnSpPr>
          <p:cNvPr id="81" name="Rechte verbindingslijn 80">
            <a:extLst>
              <a:ext uri="{FF2B5EF4-FFF2-40B4-BE49-F238E27FC236}">
                <a16:creationId xmlns:a16="http://schemas.microsoft.com/office/drawing/2014/main" id="{A3C5ED93-4789-DC3E-1DF0-B777230BEF2C}"/>
              </a:ext>
            </a:extLst>
          </p:cNvPr>
          <p:cNvCxnSpPr>
            <a:cxnSpLocks/>
            <a:stCxn id="67" idx="3"/>
            <a:endCxn id="79" idx="1"/>
          </p:cNvCxnSpPr>
          <p:nvPr/>
        </p:nvCxnSpPr>
        <p:spPr>
          <a:xfrm>
            <a:off x="4095482" y="6110826"/>
            <a:ext cx="4514044" cy="0"/>
          </a:xfrm>
          <a:prstGeom prst="line">
            <a:avLst/>
          </a:prstGeom>
          <a:noFill/>
          <a:ln w="12700" cap="flat" cmpd="sng" algn="ctr">
            <a:solidFill>
              <a:srgbClr val="000000"/>
            </a:solidFill>
            <a:prstDash val="solid"/>
            <a:miter lim="800000"/>
          </a:ln>
          <a:effectLst/>
        </p:spPr>
      </p:cxnSp>
      <p:cxnSp>
        <p:nvCxnSpPr>
          <p:cNvPr id="82" name="Rechte verbindingslijn 81">
            <a:extLst>
              <a:ext uri="{FF2B5EF4-FFF2-40B4-BE49-F238E27FC236}">
                <a16:creationId xmlns:a16="http://schemas.microsoft.com/office/drawing/2014/main" id="{293A35E0-E06B-2540-0742-B98AAE808ADD}"/>
              </a:ext>
            </a:extLst>
          </p:cNvPr>
          <p:cNvCxnSpPr>
            <a:cxnSpLocks/>
            <a:stCxn id="78" idx="2"/>
            <a:endCxn id="79" idx="0"/>
          </p:cNvCxnSpPr>
          <p:nvPr/>
        </p:nvCxnSpPr>
        <p:spPr>
          <a:xfrm>
            <a:off x="9209467" y="5746723"/>
            <a:ext cx="0" cy="122624"/>
          </a:xfrm>
          <a:prstGeom prst="line">
            <a:avLst/>
          </a:prstGeom>
          <a:noFill/>
          <a:ln w="12700" cap="flat" cmpd="sng" algn="ctr">
            <a:solidFill>
              <a:srgbClr val="000000"/>
            </a:solidFill>
            <a:prstDash val="solid"/>
            <a:miter lim="800000"/>
          </a:ln>
          <a:effectLst/>
        </p:spPr>
      </p:cxnSp>
      <p:cxnSp>
        <p:nvCxnSpPr>
          <p:cNvPr id="83" name="Rechte verbindingslijn 82">
            <a:extLst>
              <a:ext uri="{FF2B5EF4-FFF2-40B4-BE49-F238E27FC236}">
                <a16:creationId xmlns:a16="http://schemas.microsoft.com/office/drawing/2014/main" id="{6E38DDCA-7108-C769-8D5B-510E352E283E}"/>
              </a:ext>
            </a:extLst>
          </p:cNvPr>
          <p:cNvCxnSpPr>
            <a:cxnSpLocks/>
            <a:stCxn id="71" idx="1"/>
            <a:endCxn id="59" idx="3"/>
          </p:cNvCxnSpPr>
          <p:nvPr/>
        </p:nvCxnSpPr>
        <p:spPr>
          <a:xfrm flipH="1" flipV="1">
            <a:off x="2055254" y="4691060"/>
            <a:ext cx="726049" cy="305"/>
          </a:xfrm>
          <a:prstGeom prst="line">
            <a:avLst/>
          </a:prstGeom>
          <a:noFill/>
          <a:ln w="12700" cap="flat" cmpd="sng" algn="ctr">
            <a:solidFill>
              <a:srgbClr val="000000"/>
            </a:solidFill>
            <a:prstDash val="solid"/>
            <a:miter lim="800000"/>
          </a:ln>
          <a:effectLst/>
        </p:spPr>
      </p:cxnSp>
      <p:cxnSp>
        <p:nvCxnSpPr>
          <p:cNvPr id="84" name="Rechte verbindingslijn 83">
            <a:extLst>
              <a:ext uri="{FF2B5EF4-FFF2-40B4-BE49-F238E27FC236}">
                <a16:creationId xmlns:a16="http://schemas.microsoft.com/office/drawing/2014/main" id="{219C1325-C6E7-93F1-021A-3980BB61DDC8}"/>
              </a:ext>
            </a:extLst>
          </p:cNvPr>
          <p:cNvCxnSpPr>
            <a:cxnSpLocks/>
            <a:stCxn id="76" idx="1"/>
            <a:endCxn id="65" idx="3"/>
          </p:cNvCxnSpPr>
          <p:nvPr/>
        </p:nvCxnSpPr>
        <p:spPr>
          <a:xfrm flipH="1" flipV="1">
            <a:off x="4095482" y="3251179"/>
            <a:ext cx="4514044" cy="469"/>
          </a:xfrm>
          <a:prstGeom prst="line">
            <a:avLst/>
          </a:prstGeom>
          <a:noFill/>
          <a:ln w="12700" cap="flat" cmpd="sng" algn="ctr">
            <a:solidFill>
              <a:srgbClr val="000000"/>
            </a:solidFill>
            <a:prstDash val="solid"/>
            <a:miter lim="800000"/>
          </a:ln>
          <a:effectLst/>
        </p:spPr>
      </p:cxnSp>
      <p:cxnSp>
        <p:nvCxnSpPr>
          <p:cNvPr id="85" name="Rechte verbindingslijn 84">
            <a:extLst>
              <a:ext uri="{FF2B5EF4-FFF2-40B4-BE49-F238E27FC236}">
                <a16:creationId xmlns:a16="http://schemas.microsoft.com/office/drawing/2014/main" id="{DEC515AC-AFD8-6A53-C95C-F6C6CF33A093}"/>
              </a:ext>
            </a:extLst>
          </p:cNvPr>
          <p:cNvCxnSpPr>
            <a:cxnSpLocks/>
            <a:stCxn id="72" idx="3"/>
            <a:endCxn id="76" idx="1"/>
          </p:cNvCxnSpPr>
          <p:nvPr/>
        </p:nvCxnSpPr>
        <p:spPr>
          <a:xfrm>
            <a:off x="6630473" y="2648382"/>
            <a:ext cx="1979053" cy="603266"/>
          </a:xfrm>
          <a:prstGeom prst="line">
            <a:avLst/>
          </a:prstGeom>
          <a:noFill/>
          <a:ln w="12700" cap="flat" cmpd="sng" algn="ctr">
            <a:solidFill>
              <a:srgbClr val="000000"/>
            </a:solidFill>
            <a:prstDash val="sysDot"/>
            <a:miter lim="800000"/>
          </a:ln>
          <a:effectLst/>
        </p:spPr>
      </p:cxnSp>
      <p:cxnSp>
        <p:nvCxnSpPr>
          <p:cNvPr id="86" name="Rechte verbindingslijn 85">
            <a:extLst>
              <a:ext uri="{FF2B5EF4-FFF2-40B4-BE49-F238E27FC236}">
                <a16:creationId xmlns:a16="http://schemas.microsoft.com/office/drawing/2014/main" id="{B55C0360-8EF3-CCFD-DF75-900356BE6143}"/>
              </a:ext>
            </a:extLst>
          </p:cNvPr>
          <p:cNvCxnSpPr>
            <a:cxnSpLocks/>
            <a:stCxn id="76" idx="2"/>
            <a:endCxn id="78" idx="0"/>
          </p:cNvCxnSpPr>
          <p:nvPr/>
        </p:nvCxnSpPr>
        <p:spPr>
          <a:xfrm>
            <a:off x="9209467" y="3493126"/>
            <a:ext cx="0" cy="1770640"/>
          </a:xfrm>
          <a:prstGeom prst="line">
            <a:avLst/>
          </a:prstGeom>
          <a:noFill/>
          <a:ln w="12700" cap="flat" cmpd="sng" algn="ctr">
            <a:solidFill>
              <a:srgbClr val="000000"/>
            </a:solidFill>
            <a:prstDash val="solid"/>
            <a:miter lim="800000"/>
          </a:ln>
          <a:effectLst/>
        </p:spPr>
      </p:cxnSp>
      <p:cxnSp>
        <p:nvCxnSpPr>
          <p:cNvPr id="87" name="Rechte verbindingslijn 86">
            <a:extLst>
              <a:ext uri="{FF2B5EF4-FFF2-40B4-BE49-F238E27FC236}">
                <a16:creationId xmlns:a16="http://schemas.microsoft.com/office/drawing/2014/main" id="{EFA4872C-48CF-2E99-B72E-8DCDBDC9A9A5}"/>
              </a:ext>
            </a:extLst>
          </p:cNvPr>
          <p:cNvCxnSpPr>
            <a:cxnSpLocks/>
            <a:stCxn id="72" idx="2"/>
            <a:endCxn id="74" idx="0"/>
          </p:cNvCxnSpPr>
          <p:nvPr/>
        </p:nvCxnSpPr>
        <p:spPr>
          <a:xfrm>
            <a:off x="6030532" y="2889860"/>
            <a:ext cx="0" cy="780005"/>
          </a:xfrm>
          <a:prstGeom prst="line">
            <a:avLst/>
          </a:prstGeom>
          <a:noFill/>
          <a:ln w="12700" cap="flat" cmpd="sng" algn="ctr">
            <a:solidFill>
              <a:srgbClr val="000000"/>
            </a:solidFill>
            <a:prstDash val="solid"/>
            <a:miter lim="800000"/>
          </a:ln>
          <a:effectLst/>
        </p:spPr>
      </p:cxnSp>
      <p:cxnSp>
        <p:nvCxnSpPr>
          <p:cNvPr id="88" name="Rechte verbindingslijn 87">
            <a:extLst>
              <a:ext uri="{FF2B5EF4-FFF2-40B4-BE49-F238E27FC236}">
                <a16:creationId xmlns:a16="http://schemas.microsoft.com/office/drawing/2014/main" id="{B39CB5EB-DBA1-4927-EBDD-420D714F24C6}"/>
              </a:ext>
            </a:extLst>
          </p:cNvPr>
          <p:cNvCxnSpPr>
            <a:cxnSpLocks/>
            <a:stCxn id="74" idx="2"/>
            <a:endCxn id="75" idx="0"/>
          </p:cNvCxnSpPr>
          <p:nvPr/>
        </p:nvCxnSpPr>
        <p:spPr>
          <a:xfrm>
            <a:off x="6030532" y="4152822"/>
            <a:ext cx="0" cy="127403"/>
          </a:xfrm>
          <a:prstGeom prst="line">
            <a:avLst/>
          </a:prstGeom>
          <a:noFill/>
          <a:ln w="12700" cap="flat" cmpd="sng" algn="ctr">
            <a:solidFill>
              <a:srgbClr val="000000"/>
            </a:solidFill>
            <a:prstDash val="solid"/>
            <a:miter lim="800000"/>
          </a:ln>
          <a:effectLst/>
        </p:spPr>
      </p:cxnSp>
      <p:cxnSp>
        <p:nvCxnSpPr>
          <p:cNvPr id="89" name="Rechte verbindingslijn 88">
            <a:extLst>
              <a:ext uri="{FF2B5EF4-FFF2-40B4-BE49-F238E27FC236}">
                <a16:creationId xmlns:a16="http://schemas.microsoft.com/office/drawing/2014/main" id="{703EA220-7BEB-FD5D-B16C-AFFA1E3B8ADA}"/>
              </a:ext>
            </a:extLst>
          </p:cNvPr>
          <p:cNvCxnSpPr>
            <a:cxnSpLocks/>
            <a:stCxn id="75" idx="2"/>
            <a:endCxn id="80" idx="0"/>
          </p:cNvCxnSpPr>
          <p:nvPr/>
        </p:nvCxnSpPr>
        <p:spPr>
          <a:xfrm>
            <a:off x="6030532" y="4763182"/>
            <a:ext cx="0" cy="96037"/>
          </a:xfrm>
          <a:prstGeom prst="line">
            <a:avLst/>
          </a:prstGeom>
          <a:noFill/>
          <a:ln w="12700" cap="flat" cmpd="sng" algn="ctr">
            <a:solidFill>
              <a:srgbClr val="000000"/>
            </a:solidFill>
            <a:prstDash val="solid"/>
            <a:miter lim="800000"/>
          </a:ln>
          <a:effectLst/>
        </p:spPr>
      </p:cxnSp>
      <p:cxnSp>
        <p:nvCxnSpPr>
          <p:cNvPr id="90" name="Rechte verbindingslijn 89">
            <a:extLst>
              <a:ext uri="{FF2B5EF4-FFF2-40B4-BE49-F238E27FC236}">
                <a16:creationId xmlns:a16="http://schemas.microsoft.com/office/drawing/2014/main" id="{06268379-16D2-AE08-E391-3ABDAFFB29BE}"/>
              </a:ext>
            </a:extLst>
          </p:cNvPr>
          <p:cNvCxnSpPr>
            <a:cxnSpLocks/>
            <a:stCxn id="77" idx="1"/>
            <a:endCxn id="80" idx="3"/>
          </p:cNvCxnSpPr>
          <p:nvPr/>
        </p:nvCxnSpPr>
        <p:spPr>
          <a:xfrm flipH="1">
            <a:off x="6630473" y="5100698"/>
            <a:ext cx="459346" cy="0"/>
          </a:xfrm>
          <a:prstGeom prst="line">
            <a:avLst/>
          </a:prstGeom>
          <a:noFill/>
          <a:ln w="12700" cap="flat" cmpd="sng" algn="ctr">
            <a:solidFill>
              <a:srgbClr val="000000"/>
            </a:solidFill>
            <a:prstDash val="solid"/>
            <a:miter lim="800000"/>
          </a:ln>
          <a:effectLst/>
        </p:spPr>
      </p:cxnSp>
      <p:cxnSp>
        <p:nvCxnSpPr>
          <p:cNvPr id="91" name="Rechte verbindingslijn 90">
            <a:extLst>
              <a:ext uri="{FF2B5EF4-FFF2-40B4-BE49-F238E27FC236}">
                <a16:creationId xmlns:a16="http://schemas.microsoft.com/office/drawing/2014/main" id="{435B6B6C-D2BF-34C5-9726-E07512EE644C}"/>
              </a:ext>
            </a:extLst>
          </p:cNvPr>
          <p:cNvCxnSpPr>
            <a:cxnSpLocks/>
            <a:stCxn id="76" idx="1"/>
            <a:endCxn id="74" idx="3"/>
          </p:cNvCxnSpPr>
          <p:nvPr/>
        </p:nvCxnSpPr>
        <p:spPr>
          <a:xfrm flipH="1">
            <a:off x="6630473" y="3251648"/>
            <a:ext cx="1979053" cy="659696"/>
          </a:xfrm>
          <a:prstGeom prst="line">
            <a:avLst/>
          </a:prstGeom>
          <a:noFill/>
          <a:ln w="12700" cap="flat" cmpd="sng" algn="ctr">
            <a:solidFill>
              <a:srgbClr val="000000"/>
            </a:solidFill>
            <a:prstDash val="solid"/>
            <a:miter lim="800000"/>
          </a:ln>
          <a:effectLst/>
        </p:spPr>
      </p:cxnSp>
      <p:cxnSp>
        <p:nvCxnSpPr>
          <p:cNvPr id="92" name="Rechte verbindingslijn 91">
            <a:extLst>
              <a:ext uri="{FF2B5EF4-FFF2-40B4-BE49-F238E27FC236}">
                <a16:creationId xmlns:a16="http://schemas.microsoft.com/office/drawing/2014/main" id="{6E8FA9F2-61B4-A246-FD14-58F824E24E1D}"/>
              </a:ext>
            </a:extLst>
          </p:cNvPr>
          <p:cNvCxnSpPr>
            <a:cxnSpLocks/>
            <a:stCxn id="65" idx="3"/>
            <a:endCxn id="74" idx="1"/>
          </p:cNvCxnSpPr>
          <p:nvPr/>
        </p:nvCxnSpPr>
        <p:spPr>
          <a:xfrm>
            <a:off x="4095482" y="3251179"/>
            <a:ext cx="1335109" cy="660165"/>
          </a:xfrm>
          <a:prstGeom prst="line">
            <a:avLst/>
          </a:prstGeom>
          <a:noFill/>
          <a:ln w="12700" cap="flat" cmpd="sng" algn="ctr">
            <a:solidFill>
              <a:srgbClr val="000000"/>
            </a:solidFill>
            <a:prstDash val="sysDot"/>
            <a:miter lim="800000"/>
          </a:ln>
          <a:effectLst/>
        </p:spPr>
      </p:cxnSp>
      <p:cxnSp>
        <p:nvCxnSpPr>
          <p:cNvPr id="93" name="Verbindingslijn: gebogen 92">
            <a:extLst>
              <a:ext uri="{FF2B5EF4-FFF2-40B4-BE49-F238E27FC236}">
                <a16:creationId xmlns:a16="http://schemas.microsoft.com/office/drawing/2014/main" id="{873B339C-0DF1-9B67-2414-F003737ECDD7}"/>
              </a:ext>
            </a:extLst>
          </p:cNvPr>
          <p:cNvCxnSpPr>
            <a:stCxn id="75" idx="3"/>
            <a:endCxn id="77" idx="0"/>
          </p:cNvCxnSpPr>
          <p:nvPr/>
        </p:nvCxnSpPr>
        <p:spPr>
          <a:xfrm>
            <a:off x="6630473" y="4521704"/>
            <a:ext cx="1059287" cy="337515"/>
          </a:xfrm>
          <a:prstGeom prst="bentConnector2">
            <a:avLst/>
          </a:prstGeom>
          <a:noFill/>
          <a:ln w="12700" cap="flat" cmpd="sng" algn="ctr">
            <a:solidFill>
              <a:srgbClr val="000000"/>
            </a:solidFill>
            <a:prstDash val="solid"/>
            <a:miter lim="800000"/>
          </a:ln>
          <a:effectLst/>
        </p:spPr>
      </p:cxnSp>
      <p:sp>
        <p:nvSpPr>
          <p:cNvPr id="94" name="Rechthoek: afgeronde hoeken 93">
            <a:extLst>
              <a:ext uri="{FF2B5EF4-FFF2-40B4-BE49-F238E27FC236}">
                <a16:creationId xmlns:a16="http://schemas.microsoft.com/office/drawing/2014/main" id="{A5355577-CEDA-E876-62A3-AE71C905DE76}"/>
              </a:ext>
            </a:extLst>
          </p:cNvPr>
          <p:cNvSpPr/>
          <p:nvPr/>
        </p:nvSpPr>
        <p:spPr>
          <a:xfrm>
            <a:off x="2895600" y="3672387"/>
            <a:ext cx="1199882" cy="482957"/>
          </a:xfrm>
          <a:prstGeom prst="roundRect">
            <a:avLst/>
          </a:prstGeom>
          <a:solidFill>
            <a:srgbClr val="FFC000"/>
          </a:solidFill>
          <a:ln w="12700" cap="flat" cmpd="sng" algn="ctr">
            <a:solidFill>
              <a:srgbClr val="0078D2">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Sub proces</a:t>
            </a:r>
          </a:p>
        </p:txBody>
      </p:sp>
      <p:cxnSp>
        <p:nvCxnSpPr>
          <p:cNvPr id="95" name="Rechte verbindingslijn 94">
            <a:extLst>
              <a:ext uri="{FF2B5EF4-FFF2-40B4-BE49-F238E27FC236}">
                <a16:creationId xmlns:a16="http://schemas.microsoft.com/office/drawing/2014/main" id="{D8D2F079-0DC9-A7D3-FB21-611B505DEEDD}"/>
              </a:ext>
            </a:extLst>
          </p:cNvPr>
          <p:cNvCxnSpPr>
            <a:cxnSpLocks/>
            <a:stCxn id="94" idx="2"/>
            <a:endCxn id="66" idx="0"/>
          </p:cNvCxnSpPr>
          <p:nvPr/>
        </p:nvCxnSpPr>
        <p:spPr>
          <a:xfrm>
            <a:off x="3495541" y="4155344"/>
            <a:ext cx="0" cy="1108422"/>
          </a:xfrm>
          <a:prstGeom prst="line">
            <a:avLst/>
          </a:prstGeom>
          <a:noFill/>
          <a:ln w="12700" cap="flat" cmpd="sng" algn="ctr">
            <a:solidFill>
              <a:srgbClr val="000000"/>
            </a:solidFill>
            <a:prstDash val="solid"/>
            <a:miter lim="800000"/>
          </a:ln>
          <a:effectLst/>
        </p:spPr>
      </p:cxnSp>
      <p:sp>
        <p:nvSpPr>
          <p:cNvPr id="96" name="Rechthoek: afgeronde hoeken 95">
            <a:extLst>
              <a:ext uri="{FF2B5EF4-FFF2-40B4-BE49-F238E27FC236}">
                <a16:creationId xmlns:a16="http://schemas.microsoft.com/office/drawing/2014/main" id="{4B9534F8-3A25-72CB-2242-8D86E1A32F14}"/>
              </a:ext>
            </a:extLst>
          </p:cNvPr>
          <p:cNvSpPr/>
          <p:nvPr/>
        </p:nvSpPr>
        <p:spPr>
          <a:xfrm>
            <a:off x="8516161" y="5147925"/>
            <a:ext cx="1428475" cy="1633344"/>
          </a:xfrm>
          <a:prstGeom prst="roundRect">
            <a:avLst>
              <a:gd name="adj" fmla="val 1331"/>
            </a:avLst>
          </a:prstGeom>
          <a:noFill/>
          <a:ln w="12700" cap="flat" cmpd="sng" algn="ctr">
            <a:solidFill>
              <a:srgbClr val="000000"/>
            </a:solidFill>
            <a:prstDash val="dash"/>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Functioneel gegevensmodel</a:t>
            </a:r>
          </a:p>
        </p:txBody>
      </p:sp>
      <p:sp>
        <p:nvSpPr>
          <p:cNvPr id="97" name="Rechthoek: afgeronde hoeken 96">
            <a:extLst>
              <a:ext uri="{FF2B5EF4-FFF2-40B4-BE49-F238E27FC236}">
                <a16:creationId xmlns:a16="http://schemas.microsoft.com/office/drawing/2014/main" id="{2A79F81F-3EF2-FAF6-8B0B-1DB5208DAA69}"/>
              </a:ext>
            </a:extLst>
          </p:cNvPr>
          <p:cNvSpPr/>
          <p:nvPr/>
        </p:nvSpPr>
        <p:spPr>
          <a:xfrm>
            <a:off x="7965582" y="2418822"/>
            <a:ext cx="1979054" cy="1482693"/>
          </a:xfrm>
          <a:prstGeom prst="roundRect">
            <a:avLst>
              <a:gd name="adj" fmla="val 1331"/>
            </a:avLst>
          </a:prstGeom>
          <a:noFill/>
          <a:ln w="12700" cap="flat" cmpd="sng" algn="ctr">
            <a:solidFill>
              <a:srgbClr val="000000"/>
            </a:solidFill>
            <a:prstDash val="dash"/>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Bedrijfsobjectenmodel</a:t>
            </a:r>
          </a:p>
        </p:txBody>
      </p:sp>
      <p:sp>
        <p:nvSpPr>
          <p:cNvPr id="98" name="Rechthoek: afgeronde hoeken 97">
            <a:extLst>
              <a:ext uri="{FF2B5EF4-FFF2-40B4-BE49-F238E27FC236}">
                <a16:creationId xmlns:a16="http://schemas.microsoft.com/office/drawing/2014/main" id="{DC2A8330-F05E-2FB6-D298-B572A37AA84E}"/>
              </a:ext>
            </a:extLst>
          </p:cNvPr>
          <p:cNvSpPr/>
          <p:nvPr/>
        </p:nvSpPr>
        <p:spPr>
          <a:xfrm>
            <a:off x="4972325" y="4240667"/>
            <a:ext cx="3473542" cy="1633344"/>
          </a:xfrm>
          <a:prstGeom prst="roundRect">
            <a:avLst>
              <a:gd name="adj" fmla="val 1331"/>
            </a:avLst>
          </a:prstGeom>
          <a:noFill/>
          <a:ln w="12700" cap="flat" cmpd="sng" algn="ctr">
            <a:solidFill>
              <a:srgbClr val="000000"/>
            </a:solidFill>
            <a:prstDash val="dash"/>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Applicatie-</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ontwerp</a:t>
            </a:r>
          </a:p>
        </p:txBody>
      </p:sp>
      <p:sp>
        <p:nvSpPr>
          <p:cNvPr id="99" name="Rechthoek: afgeronde hoeken 98">
            <a:extLst>
              <a:ext uri="{FF2B5EF4-FFF2-40B4-BE49-F238E27FC236}">
                <a16:creationId xmlns:a16="http://schemas.microsoft.com/office/drawing/2014/main" id="{A8EFF2B2-80BE-F3C0-E60D-C1DB3C4ED25B}"/>
              </a:ext>
            </a:extLst>
          </p:cNvPr>
          <p:cNvSpPr/>
          <p:nvPr/>
        </p:nvSpPr>
        <p:spPr>
          <a:xfrm>
            <a:off x="4489088" y="2173645"/>
            <a:ext cx="2299681" cy="2629090"/>
          </a:xfrm>
          <a:prstGeom prst="roundRect">
            <a:avLst>
              <a:gd name="adj" fmla="val 1331"/>
            </a:avLst>
          </a:prstGeom>
          <a:noFill/>
          <a:ln w="12700" cap="flat" cmpd="sng" algn="ctr">
            <a:solidFill>
              <a:srgbClr val="000000"/>
            </a:solidFill>
            <a:prstDash val="dash"/>
            <a:miter lim="800000"/>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srgbClr val="000000"/>
              </a:solidFill>
              <a:effectLst/>
              <a:uLnTx/>
              <a:uFillTx/>
              <a:latin typeface="Verdana"/>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Applicatie-</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rgbClr val="000000"/>
                </a:solidFill>
                <a:effectLst/>
                <a:uLnTx/>
                <a:uFillTx/>
                <a:latin typeface="Verdana"/>
                <a:ea typeface="+mn-ea"/>
                <a:cs typeface="+mn-cs"/>
              </a:rPr>
              <a:t>landschap</a:t>
            </a:r>
          </a:p>
        </p:txBody>
      </p:sp>
      <p:cxnSp>
        <p:nvCxnSpPr>
          <p:cNvPr id="100" name="Rechte verbindingslijn 99">
            <a:extLst>
              <a:ext uri="{FF2B5EF4-FFF2-40B4-BE49-F238E27FC236}">
                <a16:creationId xmlns:a16="http://schemas.microsoft.com/office/drawing/2014/main" id="{FCF1DDE2-88C5-80ED-7F63-189ED0E8E9C3}"/>
              </a:ext>
            </a:extLst>
          </p:cNvPr>
          <p:cNvCxnSpPr>
            <a:cxnSpLocks/>
            <a:stCxn id="72" idx="1"/>
            <a:endCxn id="65" idx="3"/>
          </p:cNvCxnSpPr>
          <p:nvPr/>
        </p:nvCxnSpPr>
        <p:spPr>
          <a:xfrm flipH="1">
            <a:off x="4095482" y="2648382"/>
            <a:ext cx="1335109" cy="602797"/>
          </a:xfrm>
          <a:prstGeom prst="line">
            <a:avLst/>
          </a:prstGeom>
          <a:noFill/>
          <a:ln w="12700" cap="flat" cmpd="sng" algn="ctr">
            <a:solidFill>
              <a:srgbClr val="000000"/>
            </a:solidFill>
            <a:prstDash val="solid"/>
            <a:miter lim="800000"/>
          </a:ln>
          <a:effectLst/>
        </p:spPr>
      </p:cxnSp>
      <p:sp>
        <p:nvSpPr>
          <p:cNvPr id="102" name="Tekstvak 101">
            <a:extLst>
              <a:ext uri="{FF2B5EF4-FFF2-40B4-BE49-F238E27FC236}">
                <a16:creationId xmlns:a16="http://schemas.microsoft.com/office/drawing/2014/main" id="{522CA201-7CF2-6AF4-2309-3FB73A09FC6A}"/>
              </a:ext>
            </a:extLst>
          </p:cNvPr>
          <p:cNvSpPr txBox="1"/>
          <p:nvPr/>
        </p:nvSpPr>
        <p:spPr>
          <a:xfrm>
            <a:off x="1653934" y="1456864"/>
            <a:ext cx="9536805" cy="4062651"/>
          </a:xfrm>
          <a:prstGeom prst="rect">
            <a:avLst/>
          </a:prstGeom>
          <a:solidFill>
            <a:schemeClr val="accent1">
              <a:lumMod val="75000"/>
            </a:schemeClr>
          </a:solidFill>
        </p:spPr>
        <p:txBody>
          <a:bodyPr wrap="square">
            <a:spAutoFit/>
          </a:bodyPr>
          <a:lstStyle/>
          <a:p>
            <a:pPr>
              <a:buNone/>
            </a:pPr>
            <a:r>
              <a:rPr lang="nl-NL" sz="1800" u="sng" kern="0" dirty="0">
                <a:effectLst/>
                <a:latin typeface="Calibri" panose="020F0502020204030204" pitchFamily="34" charset="0"/>
                <a:ea typeface="Times New Roman" panose="02020603050405020304" pitchFamily="18" charset="0"/>
                <a:cs typeface="Calibri" panose="020F0502020204030204" pitchFamily="34" charset="0"/>
              </a:rPr>
              <a:t>Informatievoorziening voor de gemeenteraad</a:t>
            </a:r>
            <a:endParaRPr lang="nl-NL" sz="24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Als processen ontbreken en geen samenhangend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stelsel van processen aanwezig is dan heeft dat grote </a:t>
            </a:r>
            <a:r>
              <a:rPr lang="nl-NL" sz="2400" b="1" kern="100" dirty="0">
                <a:effectLst/>
                <a:latin typeface="Calibri" panose="020F0502020204030204" pitchFamily="34" charset="0"/>
                <a:ea typeface="Calibri" panose="020F0502020204030204" pitchFamily="34" charset="0"/>
                <a:cs typeface="Times New Roman" panose="02020603050405020304" pitchFamily="18" charset="0"/>
              </a:rPr>
              <a:t>impact op de kwaliteit</a:t>
            </a:r>
            <a:r>
              <a:rPr lang="nl-NL"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(juistheid, tijdigheid, en volledigheid) en </a:t>
            </a:r>
            <a:r>
              <a:rPr lang="nl-NL" sz="2400" b="1" kern="100" dirty="0">
                <a:effectLst/>
                <a:latin typeface="Calibri" panose="020F0502020204030204" pitchFamily="34" charset="0"/>
                <a:ea typeface="Calibri" panose="020F0502020204030204" pitchFamily="34" charset="0"/>
                <a:cs typeface="Times New Roman" panose="02020603050405020304" pitchFamily="18" charset="0"/>
              </a:rPr>
              <a:t>betrouwbaarheid</a:t>
            </a:r>
            <a:r>
              <a:rPr lang="nl-NL"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van de </a:t>
            </a:r>
            <a:r>
              <a:rPr lang="nl-NL" sz="2400" b="1" kern="100" dirty="0">
                <a:effectLst/>
                <a:latin typeface="Calibri" panose="020F0502020204030204" pitchFamily="34" charset="0"/>
                <a:ea typeface="Calibri" panose="020F0502020204030204" pitchFamily="34" charset="0"/>
                <a:cs typeface="Times New Roman" panose="02020603050405020304" pitchFamily="18" charset="0"/>
              </a:rPr>
              <a:t>informatievoorziening</a:t>
            </a: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 (data/gegevens).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endParaRPr lang="nl-NL" kern="100" dirty="0">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Immers die (data/gegevens) zijn afkomstig uit die processen en vormen de context voor de onderbouwing van de (data/gegevens) en het </a:t>
            </a:r>
            <a:r>
              <a:rPr lang="nl-NL" sz="2400" b="1" kern="100" dirty="0">
                <a:effectLst/>
                <a:latin typeface="Calibri" panose="020F0502020204030204" pitchFamily="34" charset="0"/>
                <a:ea typeface="Calibri" panose="020F0502020204030204" pitchFamily="34" charset="0"/>
                <a:cs typeface="Times New Roman" panose="02020603050405020304" pitchFamily="18" charset="0"/>
              </a:rPr>
              <a:t>cijfermateriaal</a:t>
            </a:r>
            <a:r>
              <a:rPr lang="nl-NL"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in de financiële administratie, jaarrekening en bedrijfsvoering van de gem. Edam-Volendam. </a:t>
            </a:r>
          </a:p>
          <a:p>
            <a:pPr>
              <a:buNone/>
            </a:pPr>
            <a:endParaRPr lang="nl-NL" kern="100" dirty="0">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Die data/gegevens worden gebruikt in de (informatievoorziening) in de fase van oordeelsvorming, sturing, monitoring, evalueren en voor </a:t>
            </a:r>
            <a:r>
              <a:rPr lang="nl-NL" sz="2400" kern="100" dirty="0">
                <a:effectLst/>
                <a:latin typeface="Calibri" panose="020F0502020204030204" pitchFamily="34" charset="0"/>
                <a:ea typeface="Calibri" panose="020F0502020204030204" pitchFamily="34" charset="0"/>
                <a:cs typeface="Times New Roman" panose="02020603050405020304" pitchFamily="18" charset="0"/>
              </a:rPr>
              <a:t>verantwoording</a:t>
            </a:r>
            <a:r>
              <a:rPr lang="nl-NL" sz="2400" kern="100" dirty="0">
                <a:latin typeface="Calibri" panose="020F0502020204030204" pitchFamily="34" charset="0"/>
                <a:ea typeface="Calibri" panose="020F0502020204030204" pitchFamily="34" charset="0"/>
                <a:cs typeface="Times New Roman" panose="02020603050405020304" pitchFamily="18" charset="0"/>
              </a:rPr>
              <a:t>/rekenschap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afleggen aan haar burgers over het doelmatig en rechtmatig gebruik van de financiële middelen. m.b.t. binnen de </a:t>
            </a: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financiële administratie en bedrijfsvoering van de gem. Edam-Volendam.</a:t>
            </a:r>
            <a:endParaRPr lang="nl-NL"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Publicatie Sterke Raad gepresenteerd">
            <a:hlinkClick r:id="rId4"/>
            <a:extLst>
              <a:ext uri="{FF2B5EF4-FFF2-40B4-BE49-F238E27FC236}">
                <a16:creationId xmlns:a16="http://schemas.microsoft.com/office/drawing/2014/main" id="{C411DC29-BAC0-F17C-5A94-E89BBC8B5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881" y="5519515"/>
            <a:ext cx="3008112" cy="134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18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2000" fill="hold"/>
                                        <p:tgtEl>
                                          <p:spTgt spid="102"/>
                                        </p:tgtEl>
                                        <p:attrNameLst>
                                          <p:attrName>ppt_x</p:attrName>
                                        </p:attrNameLst>
                                      </p:cBhvr>
                                      <p:tavLst>
                                        <p:tav tm="0">
                                          <p:val>
                                            <p:strVal val="#ppt_x"/>
                                          </p:val>
                                        </p:tav>
                                        <p:tav tm="100000">
                                          <p:val>
                                            <p:strVal val="#ppt_x"/>
                                          </p:val>
                                        </p:tav>
                                      </p:tavLst>
                                    </p:anim>
                                    <p:anim calcmode="lin" valueType="num">
                                      <p:cBhvr additive="base">
                                        <p:cTn id="8" dur="20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D3E4-E0AE-D115-9679-C2CDBA29DD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81E13C-97A7-98E0-C69A-C7DF8775BAC7}"/>
              </a:ext>
            </a:extLst>
          </p:cNvPr>
          <p:cNvSpPr>
            <a:spLocks noGrp="1"/>
          </p:cNvSpPr>
          <p:nvPr>
            <p:ph type="title"/>
          </p:nvPr>
        </p:nvSpPr>
        <p:spPr/>
        <p:txBody>
          <a:bodyPr/>
          <a:lstStyle/>
          <a:p>
            <a:r>
              <a:rPr lang="nl-NL" dirty="0"/>
              <a:t>Digitale grondrechten en ethiek</a:t>
            </a:r>
          </a:p>
        </p:txBody>
      </p:sp>
      <p:pic>
        <p:nvPicPr>
          <p:cNvPr id="3" name="Afbeelding 2" descr="Afbeelding met tekst, Lettertype, schermopname, symbool&#10;&#10;Door AI gegenereerde inhoud is mogelijk onjuist.">
            <a:extLst>
              <a:ext uri="{FF2B5EF4-FFF2-40B4-BE49-F238E27FC236}">
                <a16:creationId xmlns:a16="http://schemas.microsoft.com/office/drawing/2014/main" id="{D146F0CE-3406-6E43-3D3C-2503DF1FEB8E}"/>
              </a:ext>
            </a:extLst>
          </p:cNvPr>
          <p:cNvPicPr>
            <a:picLocks noChangeAspect="1"/>
          </p:cNvPicPr>
          <p:nvPr/>
        </p:nvPicPr>
        <p:blipFill>
          <a:blip r:embed="rId3"/>
          <a:stretch>
            <a:fillRect/>
          </a:stretch>
        </p:blipFill>
        <p:spPr>
          <a:xfrm>
            <a:off x="0" y="6278019"/>
            <a:ext cx="2155787" cy="579982"/>
          </a:xfrm>
          <a:prstGeom prst="rect">
            <a:avLst/>
          </a:prstGeom>
        </p:spPr>
      </p:pic>
      <p:sp>
        <p:nvSpPr>
          <p:cNvPr id="9" name="Tekstvak 8">
            <a:extLst>
              <a:ext uri="{FF2B5EF4-FFF2-40B4-BE49-F238E27FC236}">
                <a16:creationId xmlns:a16="http://schemas.microsoft.com/office/drawing/2014/main" id="{86C5FCDB-169F-E70D-CDF0-BA201BD7B982}"/>
              </a:ext>
            </a:extLst>
          </p:cNvPr>
          <p:cNvSpPr txBox="1"/>
          <p:nvPr/>
        </p:nvSpPr>
        <p:spPr>
          <a:xfrm>
            <a:off x="569910" y="1493431"/>
            <a:ext cx="11326708" cy="1200329"/>
          </a:xfrm>
          <a:prstGeom prst="rect">
            <a:avLst/>
          </a:prstGeom>
          <a:noFill/>
        </p:spPr>
        <p:txBody>
          <a:bodyPr wrap="square" rtlCol="0">
            <a:spAutoFit/>
          </a:bodyPr>
          <a:lstStyle/>
          <a:p>
            <a:r>
              <a:rPr lang="nl-NL" b="1" u="sng" dirty="0"/>
              <a:t>Het digitale huis van Thorbecke</a:t>
            </a:r>
            <a:endParaRPr lang="nl-NL" b="1" dirty="0"/>
          </a:p>
          <a:p>
            <a:pPr algn="ctr"/>
            <a:r>
              <a:rPr lang="nl-NL" dirty="0"/>
              <a:t>Processen, technologie en systemen zijn niet neutraal gedurende de uitvoering, beoordeling-, en besluitvormingsprocessen en dienen te worden </a:t>
            </a:r>
            <a:r>
              <a:rPr lang="nl-NL" b="1" dirty="0"/>
              <a:t>uitgedaagd, getest</a:t>
            </a:r>
            <a:r>
              <a:rPr lang="nl-NL" dirty="0"/>
              <a:t> om onze </a:t>
            </a:r>
            <a:r>
              <a:rPr lang="nl-NL" b="1" dirty="0"/>
              <a:t>democratische kernwaarden en mensenrechten te borgen.</a:t>
            </a:r>
          </a:p>
        </p:txBody>
      </p:sp>
      <p:sp>
        <p:nvSpPr>
          <p:cNvPr id="6" name="Tijdelijke aanduiding voor dianummer 5">
            <a:extLst>
              <a:ext uri="{FF2B5EF4-FFF2-40B4-BE49-F238E27FC236}">
                <a16:creationId xmlns:a16="http://schemas.microsoft.com/office/drawing/2014/main" id="{473FC71F-4CAB-2B46-C13F-033F717B25CD}"/>
              </a:ext>
            </a:extLst>
          </p:cNvPr>
          <p:cNvSpPr>
            <a:spLocks noGrp="1"/>
          </p:cNvSpPr>
          <p:nvPr>
            <p:ph type="sldNum" sz="quarter" idx="12"/>
          </p:nvPr>
        </p:nvSpPr>
        <p:spPr/>
        <p:txBody>
          <a:bodyPr/>
          <a:lstStyle/>
          <a:p>
            <a:pPr rtl="0"/>
            <a:fld id="{D57F1E4F-1CFF-5643-939E-02111984F565}" type="slidenum">
              <a:rPr lang="nl-NL" noProof="0" smtClean="0"/>
              <a:t>17</a:t>
            </a:fld>
            <a:endParaRPr lang="nl-NL" noProof="0"/>
          </a:p>
        </p:txBody>
      </p:sp>
      <p:sp>
        <p:nvSpPr>
          <p:cNvPr id="10" name="Tekstvak 9">
            <a:extLst>
              <a:ext uri="{FF2B5EF4-FFF2-40B4-BE49-F238E27FC236}">
                <a16:creationId xmlns:a16="http://schemas.microsoft.com/office/drawing/2014/main" id="{DFE1134A-3B87-01EC-518D-0B09A7B31D8C}"/>
              </a:ext>
            </a:extLst>
          </p:cNvPr>
          <p:cNvSpPr txBox="1"/>
          <p:nvPr/>
        </p:nvSpPr>
        <p:spPr>
          <a:xfrm>
            <a:off x="569910" y="2798029"/>
            <a:ext cx="11258611" cy="2031325"/>
          </a:xfrm>
          <a:prstGeom prst="rect">
            <a:avLst/>
          </a:prstGeom>
          <a:noFill/>
        </p:spPr>
        <p:txBody>
          <a:bodyPr wrap="square" rtlCol="0">
            <a:spAutoFit/>
          </a:bodyPr>
          <a:lstStyle/>
          <a:p>
            <a:r>
              <a:rPr lang="nl-NL" b="1" u="sng" dirty="0"/>
              <a:t>Verantwoording/rekenschap</a:t>
            </a:r>
            <a:endParaRPr lang="nl-NL" b="1" dirty="0"/>
          </a:p>
          <a:p>
            <a:r>
              <a:rPr lang="nl-NL" dirty="0"/>
              <a:t>Ik ben als burger zeker bereid om leges betalen maar dan eis ik ook dat men verantwoording /rekenschap aflegt over de doelmatig-, en rechtmatigheid hiervan. De insteek van de hoogte van de leges en belastingen zijn puur vanuit financieel oogpunt opgezet om een sluitende begroting vorm gegeven. Er is geen enkele prikkel en toezicht (checks </a:t>
            </a:r>
            <a:r>
              <a:rPr lang="nl-NL" dirty="0" err="1"/>
              <a:t>and</a:t>
            </a:r>
            <a:r>
              <a:rPr lang="nl-NL" dirty="0"/>
              <a:t> </a:t>
            </a:r>
            <a:r>
              <a:rPr lang="nl-NL" dirty="0" err="1"/>
              <a:t>balances</a:t>
            </a:r>
            <a:r>
              <a:rPr lang="nl-NL" dirty="0"/>
              <a:t>) aanwezig binnen het College van Burgemeester en Wethouders (B&amp;W) en de  gemeentelijke organisatie voor doelmatig en rechtmatig gebruik van financiële middelen</a:t>
            </a:r>
          </a:p>
        </p:txBody>
      </p:sp>
      <p:sp>
        <p:nvSpPr>
          <p:cNvPr id="11" name="Tekstvak 10">
            <a:extLst>
              <a:ext uri="{FF2B5EF4-FFF2-40B4-BE49-F238E27FC236}">
                <a16:creationId xmlns:a16="http://schemas.microsoft.com/office/drawing/2014/main" id="{DE4A0FA3-3383-0FEA-EAAE-5E4DBA687882}"/>
              </a:ext>
            </a:extLst>
          </p:cNvPr>
          <p:cNvSpPr txBox="1"/>
          <p:nvPr/>
        </p:nvSpPr>
        <p:spPr>
          <a:xfrm>
            <a:off x="569910" y="4933623"/>
            <a:ext cx="10475545" cy="1200329"/>
          </a:xfrm>
          <a:prstGeom prst="rect">
            <a:avLst/>
          </a:prstGeom>
          <a:noFill/>
        </p:spPr>
        <p:txBody>
          <a:bodyPr wrap="square">
            <a:spAutoFit/>
          </a:bodyPr>
          <a:lstStyle/>
          <a:p>
            <a:pPr>
              <a:buNone/>
            </a:pPr>
            <a:r>
              <a:rPr lang="nl-NL" b="1" dirty="0"/>
              <a:t>Onbehoorlijk bestuur (Interne aansprakelijkheid)</a:t>
            </a:r>
            <a:endParaRPr lang="nl-NL" dirty="0">
              <a:latin typeface="Calibri" panose="020F0502020204030204" pitchFamily="34" charset="0"/>
              <a:ea typeface="Calibri" panose="020F0502020204030204" pitchFamily="34" charset="0"/>
            </a:endParaRPr>
          </a:p>
          <a:p>
            <a:r>
              <a:rPr lang="nl-NL" dirty="0"/>
              <a:t>Betrokken ambtenaren die zich verschuilen achter de sluier van onwetendheid</a:t>
            </a:r>
          </a:p>
          <a:p>
            <a:r>
              <a:rPr lang="nl-NL" dirty="0"/>
              <a:t>“Wij zijn slechts uitvoerder van politieke besluiten” </a:t>
            </a:r>
            <a:r>
              <a:rPr lang="nl-NL" b="1" dirty="0"/>
              <a:t>Wij stellen voor om Hoofdelijke aansprakelijkheid van ambtenaren in wetgeving (</a:t>
            </a:r>
            <a:r>
              <a:rPr lang="nl-NL" b="1" dirty="0" err="1"/>
              <a:t>Awb</a:t>
            </a:r>
            <a:r>
              <a:rPr lang="nl-NL" b="1" dirty="0"/>
              <a:t>) op te nemen. </a:t>
            </a:r>
            <a:endParaRPr lang="nl-NL"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53984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ppt_x"/>
                                          </p:val>
                                        </p:tav>
                                        <p:tav tm="100000">
                                          <p:val>
                                            <p:strVal val="#ppt_x"/>
                                          </p:val>
                                        </p:tav>
                                      </p:tavLst>
                                    </p:anim>
                                    <p:anim calcmode="lin" valueType="num">
                                      <p:cBhvr additive="base">
                                        <p:cTn id="20"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59DA9-B6CB-FFFF-5F25-72104DB9FE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3EDCFE-5AAC-051A-B288-4302D8D891C8}"/>
              </a:ext>
            </a:extLst>
          </p:cNvPr>
          <p:cNvSpPr>
            <a:spLocks noGrp="1"/>
          </p:cNvSpPr>
          <p:nvPr>
            <p:ph type="title"/>
          </p:nvPr>
        </p:nvSpPr>
        <p:spPr/>
        <p:txBody>
          <a:bodyPr/>
          <a:lstStyle/>
          <a:p>
            <a:r>
              <a:rPr lang="nl-NL" dirty="0"/>
              <a:t>Digitale grondrechten en ethiek</a:t>
            </a:r>
          </a:p>
        </p:txBody>
      </p:sp>
      <p:pic>
        <p:nvPicPr>
          <p:cNvPr id="3" name="Afbeelding 2" descr="Afbeelding met tekst, Lettertype, schermopname, symbool&#10;&#10;Door AI gegenereerde inhoud is mogelijk onjuist.">
            <a:extLst>
              <a:ext uri="{FF2B5EF4-FFF2-40B4-BE49-F238E27FC236}">
                <a16:creationId xmlns:a16="http://schemas.microsoft.com/office/drawing/2014/main" id="{26C82694-7305-DA08-E276-60FCBA59B4F0}"/>
              </a:ext>
            </a:extLst>
          </p:cNvPr>
          <p:cNvPicPr>
            <a:picLocks noChangeAspect="1"/>
          </p:cNvPicPr>
          <p:nvPr/>
        </p:nvPicPr>
        <p:blipFill>
          <a:blip r:embed="rId3"/>
          <a:stretch>
            <a:fillRect/>
          </a:stretch>
        </p:blipFill>
        <p:spPr>
          <a:xfrm>
            <a:off x="0" y="6278019"/>
            <a:ext cx="2155787" cy="579982"/>
          </a:xfrm>
          <a:prstGeom prst="rect">
            <a:avLst/>
          </a:prstGeom>
        </p:spPr>
      </p:pic>
      <p:sp>
        <p:nvSpPr>
          <p:cNvPr id="4" name="Tekstvak 3">
            <a:extLst>
              <a:ext uri="{FF2B5EF4-FFF2-40B4-BE49-F238E27FC236}">
                <a16:creationId xmlns:a16="http://schemas.microsoft.com/office/drawing/2014/main" id="{119C605C-766B-DBE6-CD96-B16B11E61796}"/>
              </a:ext>
            </a:extLst>
          </p:cNvPr>
          <p:cNvSpPr txBox="1"/>
          <p:nvPr/>
        </p:nvSpPr>
        <p:spPr>
          <a:xfrm>
            <a:off x="508848" y="1721139"/>
            <a:ext cx="11204182" cy="2031325"/>
          </a:xfrm>
          <a:prstGeom prst="rect">
            <a:avLst/>
          </a:prstGeom>
          <a:noFill/>
        </p:spPr>
        <p:txBody>
          <a:bodyPr wrap="square" rtlCol="0">
            <a:spAutoFit/>
          </a:bodyPr>
          <a:lstStyle/>
          <a:p>
            <a:r>
              <a:rPr lang="nl-NL" b="1" u="sng" dirty="0"/>
              <a:t>Systeemwereld en Leefwereld</a:t>
            </a:r>
            <a:endParaRPr lang="nl-NL" b="1" dirty="0"/>
          </a:p>
          <a:p>
            <a:r>
              <a:rPr lang="nl-NL" dirty="0"/>
              <a:t>Menselijke waardigheid moet leidend zijn in de vorming van beleid en wetgeving en in de uitvoering. Complexiteit van het systeem mag nooit de reden zijn dat mensen niet de hulp en ondersteuning ontvangen die ze nodig hebben. De complexiteit van het systeem hangt ook samen met de vormgeving van beleid en wetgeving vanuit een systeemdenken (uitgaand van de capaciteit en het budget van de overheid) en niet vanuit de vraag wat mensen nodig hebben (het burgerperspectief). </a:t>
            </a:r>
          </a:p>
        </p:txBody>
      </p:sp>
      <p:sp>
        <p:nvSpPr>
          <p:cNvPr id="6" name="Tijdelijke aanduiding voor dianummer 5">
            <a:extLst>
              <a:ext uri="{FF2B5EF4-FFF2-40B4-BE49-F238E27FC236}">
                <a16:creationId xmlns:a16="http://schemas.microsoft.com/office/drawing/2014/main" id="{BF2024D2-E3CC-6030-197A-CCE225D51C44}"/>
              </a:ext>
            </a:extLst>
          </p:cNvPr>
          <p:cNvSpPr>
            <a:spLocks noGrp="1"/>
          </p:cNvSpPr>
          <p:nvPr>
            <p:ph type="sldNum" sz="quarter" idx="12"/>
          </p:nvPr>
        </p:nvSpPr>
        <p:spPr/>
        <p:txBody>
          <a:bodyPr/>
          <a:lstStyle/>
          <a:p>
            <a:pPr rtl="0"/>
            <a:fld id="{D57F1E4F-1CFF-5643-939E-02111984F565}" type="slidenum">
              <a:rPr lang="nl-NL" noProof="0" smtClean="0"/>
              <a:t>18</a:t>
            </a:fld>
            <a:endParaRPr lang="nl-NL" noProof="0"/>
          </a:p>
        </p:txBody>
      </p:sp>
      <p:sp>
        <p:nvSpPr>
          <p:cNvPr id="8" name="Tekstvak 7">
            <a:extLst>
              <a:ext uri="{FF2B5EF4-FFF2-40B4-BE49-F238E27FC236}">
                <a16:creationId xmlns:a16="http://schemas.microsoft.com/office/drawing/2014/main" id="{831E4DDE-2A4E-D594-B1C2-9B69A4A99430}"/>
              </a:ext>
            </a:extLst>
          </p:cNvPr>
          <p:cNvSpPr txBox="1"/>
          <p:nvPr/>
        </p:nvSpPr>
        <p:spPr>
          <a:xfrm>
            <a:off x="508847" y="3861079"/>
            <a:ext cx="10475545" cy="2031325"/>
          </a:xfrm>
          <a:prstGeom prst="rect">
            <a:avLst/>
          </a:prstGeom>
          <a:noFill/>
        </p:spPr>
        <p:txBody>
          <a:bodyPr wrap="square">
            <a:spAutoFit/>
          </a:bodyPr>
          <a:lstStyle/>
          <a:p>
            <a:r>
              <a:rPr lang="nl-NL" b="1" dirty="0"/>
              <a:t>Leren van de praktijk: signalen serieus nemen. </a:t>
            </a:r>
            <a:endParaRPr lang="nl-NL" dirty="0"/>
          </a:p>
          <a:p>
            <a:r>
              <a:rPr lang="nl-NL" dirty="0"/>
              <a:t>De ambtelijke organisatie moet open staan voor wat er beter kan in de dienstverlening. Als er fouten worden gemaakt, is het een absolute voorwaarde dat de signalen daarover worden opgepakt en problemen worden opgelost. Burgers mogen uiteindelijk niet de dupe worden van fouten en taakopvattingen van individuele ambtenaren. Het management hoort actief te onderzoeken hoe regelingen in de praktijk werken en toegankelijk te zijn als er vragen of onduidelijkheden zijn. </a:t>
            </a:r>
          </a:p>
        </p:txBody>
      </p:sp>
    </p:spTree>
    <p:extLst>
      <p:ext uri="{BB962C8B-B14F-4D97-AF65-F5344CB8AC3E}">
        <p14:creationId xmlns:p14="http://schemas.microsoft.com/office/powerpoint/2010/main" val="4285375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ppt_x"/>
                                          </p:val>
                                        </p:tav>
                                        <p:tav tm="100000">
                                          <p:val>
                                            <p:strVal val="#ppt_x"/>
                                          </p:val>
                                        </p:tav>
                                      </p:tavLst>
                                    </p:anim>
                                    <p:anim calcmode="lin" valueType="num">
                                      <p:cBhvr additive="base">
                                        <p:cTn id="1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83CB-E096-A2EF-6AB4-661D428376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40FD73-938C-9F69-9CED-137A25E5D91C}"/>
              </a:ext>
            </a:extLst>
          </p:cNvPr>
          <p:cNvSpPr>
            <a:spLocks noGrp="1"/>
          </p:cNvSpPr>
          <p:nvPr>
            <p:ph type="title"/>
          </p:nvPr>
        </p:nvSpPr>
        <p:spPr/>
        <p:txBody>
          <a:bodyPr/>
          <a:lstStyle/>
          <a:p>
            <a:r>
              <a:rPr lang="nl-NL" dirty="0"/>
              <a:t>Digitale grondrechten en ethiek</a:t>
            </a:r>
            <a:br>
              <a:rPr lang="nl-NL" dirty="0"/>
            </a:br>
            <a:r>
              <a:rPr lang="nl-NL" dirty="0"/>
              <a:t>Kansen benutten</a:t>
            </a:r>
          </a:p>
        </p:txBody>
      </p:sp>
      <p:pic>
        <p:nvPicPr>
          <p:cNvPr id="3" name="Afbeelding 2" descr="Afbeelding met tekst, Lettertype, schermopname, symbool&#10;&#10;Door AI gegenereerde inhoud is mogelijk onjuist.">
            <a:extLst>
              <a:ext uri="{FF2B5EF4-FFF2-40B4-BE49-F238E27FC236}">
                <a16:creationId xmlns:a16="http://schemas.microsoft.com/office/drawing/2014/main" id="{E93F2894-2F02-2D8F-C591-05C28D085AD2}"/>
              </a:ext>
            </a:extLst>
          </p:cNvPr>
          <p:cNvPicPr>
            <a:picLocks noChangeAspect="1"/>
          </p:cNvPicPr>
          <p:nvPr/>
        </p:nvPicPr>
        <p:blipFill>
          <a:blip r:embed="rId2"/>
          <a:stretch>
            <a:fillRect/>
          </a:stretch>
        </p:blipFill>
        <p:spPr>
          <a:xfrm>
            <a:off x="0" y="6278019"/>
            <a:ext cx="2155787" cy="579982"/>
          </a:xfrm>
          <a:prstGeom prst="rect">
            <a:avLst/>
          </a:prstGeom>
        </p:spPr>
      </p:pic>
      <p:sp>
        <p:nvSpPr>
          <p:cNvPr id="5" name="Tekstvak 4">
            <a:extLst>
              <a:ext uri="{FF2B5EF4-FFF2-40B4-BE49-F238E27FC236}">
                <a16:creationId xmlns:a16="http://schemas.microsoft.com/office/drawing/2014/main" id="{BCD6FE8D-16B0-D0B3-D87E-0EEB2B6EA9CA}"/>
              </a:ext>
            </a:extLst>
          </p:cNvPr>
          <p:cNvSpPr txBox="1"/>
          <p:nvPr/>
        </p:nvSpPr>
        <p:spPr>
          <a:xfrm>
            <a:off x="646111" y="1841381"/>
            <a:ext cx="10475545" cy="4062651"/>
          </a:xfrm>
          <a:prstGeom prst="rect">
            <a:avLst/>
          </a:prstGeom>
          <a:noFill/>
        </p:spPr>
        <p:txBody>
          <a:bodyPr wrap="square">
            <a:spAutoFit/>
          </a:bodyPr>
          <a:lstStyle/>
          <a:p>
            <a:pPr>
              <a:buNone/>
            </a:pPr>
            <a:r>
              <a:rPr lang="nl-NL" sz="1800" kern="100" dirty="0">
                <a:effectLst/>
                <a:latin typeface="Calibri" panose="020F0502020204030204" pitchFamily="34" charset="0"/>
                <a:ea typeface="Calibri" panose="020F0502020204030204" pitchFamily="34" charset="0"/>
                <a:cs typeface="Calibri" panose="020F0502020204030204" pitchFamily="34" charset="0"/>
              </a:rPr>
              <a:t>In het kader van het </a:t>
            </a:r>
            <a:r>
              <a:rPr lang="nl-NL"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Nationaal Actieplan Mensenrechten 2020</a:t>
            </a:r>
            <a:r>
              <a:rPr lang="nl-NL" sz="1800" kern="100" dirty="0">
                <a:effectLst/>
                <a:latin typeface="Calibri" panose="020F0502020204030204" pitchFamily="34" charset="0"/>
                <a:ea typeface="Calibri" panose="020F0502020204030204" pitchFamily="34" charset="0"/>
                <a:cs typeface="Calibri" panose="020F0502020204030204" pitchFamily="34" charset="0"/>
              </a:rPr>
              <a:t> en </a:t>
            </a:r>
            <a:r>
              <a:rPr lang="nl-NL" kern="100" dirty="0">
                <a:latin typeface="Calibri" panose="020F0502020204030204" pitchFamily="34" charset="0"/>
                <a:ea typeface="Calibri" panose="020F0502020204030204" pitchFamily="34" charset="0"/>
                <a:cs typeface="Calibri" panose="020F0502020204030204" pitchFamily="34" charset="0"/>
              </a:rPr>
              <a:t>de</a:t>
            </a:r>
            <a:r>
              <a:rPr lang="nl-NL" sz="1800" kern="100" dirty="0">
                <a:effectLst/>
                <a:latin typeface="Calibri" panose="020F0502020204030204" pitchFamily="34" charset="0"/>
                <a:ea typeface="Calibri" panose="020F0502020204030204" pitchFamily="34" charset="0"/>
                <a:cs typeface="Calibri" panose="020F0502020204030204" pitchFamily="34" charset="0"/>
              </a:rPr>
              <a:t> bijdrage aan de externe leer en verbeter cyclus </a:t>
            </a:r>
            <a:r>
              <a:rPr lang="nl-NL" kern="100" dirty="0">
                <a:latin typeface="Calibri" panose="020F0502020204030204" pitchFamily="34" charset="0"/>
                <a:ea typeface="Calibri" panose="020F0502020204030204" pitchFamily="34" charset="0"/>
                <a:cs typeface="Calibri" panose="020F0502020204030204" pitchFamily="34" charset="0"/>
              </a:rPr>
              <a:t>is deze</a:t>
            </a:r>
            <a:r>
              <a:rPr lang="nl-NL" sz="1800" kern="100" dirty="0">
                <a:effectLst/>
                <a:latin typeface="Calibri" panose="020F0502020204030204" pitchFamily="34" charset="0"/>
                <a:ea typeface="Calibri" panose="020F0502020204030204" pitchFamily="34" charset="0"/>
                <a:cs typeface="Calibri" panose="020F0502020204030204" pitchFamily="34" charset="0"/>
              </a:rPr>
              <a:t> case ook ingebracht bij o.a. het Ministerie van Binnenlandse Zaken en Koninkrijksrelaties, de Nationale Ombudsman, de provincie Noord-Holland, </a:t>
            </a:r>
            <a:r>
              <a:rPr lang="nl-NL" sz="1800" kern="0" dirty="0">
                <a:effectLst/>
                <a:latin typeface="Calibri" panose="020F0502020204030204" pitchFamily="34" charset="0"/>
                <a:ea typeface="Times New Roman" panose="02020603050405020304" pitchFamily="18" charset="0"/>
                <a:cs typeface="Calibri" panose="020F0502020204030204" pitchFamily="34" charset="0"/>
              </a:rPr>
              <a:t>Ministerie van Financiën, Algemene Rekenkamer en de Accountantskamer. </a:t>
            </a:r>
            <a:endParaRPr lang="nl-NL" sz="24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buNone/>
            </a:pPr>
            <a:r>
              <a:rPr lang="nl-NL" sz="1800" dirty="0">
                <a:effectLst/>
                <a:latin typeface="Calibri" panose="020F0502020204030204" pitchFamily="34" charset="0"/>
                <a:ea typeface="Calibri" panose="020F0502020204030204" pitchFamily="34" charset="0"/>
              </a:rPr>
              <a:t>In het kader van de Digitale Agenda Gemeenten 2028 zou de</a:t>
            </a:r>
            <a:r>
              <a:rPr lang="nl-NL" sz="1800" b="1" dirty="0">
                <a:effectLst/>
                <a:latin typeface="Calibri" panose="020F0502020204030204" pitchFamily="34" charset="0"/>
                <a:ea typeface="Calibri" panose="020F0502020204030204" pitchFamily="34" charset="0"/>
              </a:rPr>
              <a:t> beleidsprioriteit van de burger</a:t>
            </a:r>
            <a:r>
              <a:rPr lang="nl-NL" sz="1800" dirty="0">
                <a:effectLst/>
                <a:latin typeface="Calibri" panose="020F0502020204030204" pitchFamily="34" charset="0"/>
                <a:ea typeface="Calibri" panose="020F0502020204030204" pitchFamily="34" charset="0"/>
              </a:rPr>
              <a:t> uitgaan naar plaatsen van het fundament van het digitale huis van Thorbecke voordat </a:t>
            </a:r>
            <a:r>
              <a:rPr lang="nl-NL" dirty="0">
                <a:latin typeface="Calibri" panose="020F0502020204030204" pitchFamily="34" charset="0"/>
                <a:ea typeface="Calibri" panose="020F0502020204030204" pitchFamily="34" charset="0"/>
              </a:rPr>
              <a:t>de Gem Edam-Volendam start met de</a:t>
            </a:r>
            <a:r>
              <a:rPr lang="nl-NL" sz="1800" dirty="0">
                <a:effectLst/>
                <a:latin typeface="Calibri" panose="020F0502020204030204" pitchFamily="34" charset="0"/>
                <a:ea typeface="Calibri" panose="020F0502020204030204" pitchFamily="34" charset="0"/>
              </a:rPr>
              <a:t> instrumenten van morgen, zoals data gedreven werken of Kunstmatige intelligentie.</a:t>
            </a:r>
          </a:p>
          <a:p>
            <a:pPr>
              <a:buNone/>
            </a:pPr>
            <a:endParaRPr lang="nl-NL" dirty="0">
              <a:latin typeface="Calibri" panose="020F0502020204030204" pitchFamily="34" charset="0"/>
              <a:ea typeface="Calibri" panose="020F0502020204030204" pitchFamily="34" charset="0"/>
            </a:endParaRPr>
          </a:p>
          <a:p>
            <a:pPr algn="ctr"/>
            <a:r>
              <a:rPr lang="nl-NL" dirty="0"/>
              <a:t>Voorliggende case dient als middel in de opmaat naar een </a:t>
            </a:r>
            <a:r>
              <a:rPr lang="nl-NL" b="1" dirty="0"/>
              <a:t>Bewustwordingsproces, Cultuurverandering </a:t>
            </a:r>
            <a:r>
              <a:rPr lang="nl-NL" dirty="0"/>
              <a:t>en</a:t>
            </a:r>
            <a:r>
              <a:rPr lang="nl-NL" b="1" dirty="0"/>
              <a:t> Jurisprudentie.</a:t>
            </a:r>
          </a:p>
          <a:p>
            <a:pPr algn="ctr"/>
            <a:endParaRPr lang="nl-NL" dirty="0"/>
          </a:p>
          <a:p>
            <a:pPr algn="ctr"/>
            <a:r>
              <a:rPr lang="nl-NL" dirty="0"/>
              <a:t>Iedere Burger kan dan vanuit die jurisprudentie (o.a. bestuursrechtelijke uitspraak een jurist in de arm nemen)</a:t>
            </a:r>
          </a:p>
        </p:txBody>
      </p:sp>
      <p:sp>
        <p:nvSpPr>
          <p:cNvPr id="6" name="Tijdelijke aanduiding voor dianummer 5">
            <a:extLst>
              <a:ext uri="{FF2B5EF4-FFF2-40B4-BE49-F238E27FC236}">
                <a16:creationId xmlns:a16="http://schemas.microsoft.com/office/drawing/2014/main" id="{798D16A9-FDFB-6301-18A5-74D367DE478C}"/>
              </a:ext>
            </a:extLst>
          </p:cNvPr>
          <p:cNvSpPr>
            <a:spLocks noGrp="1"/>
          </p:cNvSpPr>
          <p:nvPr>
            <p:ph type="sldNum" sz="quarter" idx="12"/>
          </p:nvPr>
        </p:nvSpPr>
        <p:spPr/>
        <p:txBody>
          <a:bodyPr/>
          <a:lstStyle/>
          <a:p>
            <a:pPr rtl="0"/>
            <a:fld id="{D57F1E4F-1CFF-5643-939E-02111984F565}" type="slidenum">
              <a:rPr lang="nl-NL" noProof="0" smtClean="0"/>
              <a:t>19</a:t>
            </a:fld>
            <a:endParaRPr lang="nl-NL" noProof="0"/>
          </a:p>
        </p:txBody>
      </p:sp>
    </p:spTree>
    <p:extLst>
      <p:ext uri="{BB962C8B-B14F-4D97-AF65-F5344CB8AC3E}">
        <p14:creationId xmlns:p14="http://schemas.microsoft.com/office/powerpoint/2010/main" val="303592630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174D3-6B10-409E-9110-EEBEAA7E38C0}"/>
              </a:ext>
            </a:extLst>
          </p:cNvPr>
          <p:cNvSpPr>
            <a:spLocks noGrp="1"/>
          </p:cNvSpPr>
          <p:nvPr>
            <p:ph type="title"/>
          </p:nvPr>
        </p:nvSpPr>
        <p:spPr>
          <a:xfrm>
            <a:off x="650668" y="629266"/>
            <a:ext cx="5125443" cy="1641986"/>
          </a:xfrm>
        </p:spPr>
        <p:txBody>
          <a:bodyPr rtlCol="0">
            <a:normAutofit/>
          </a:bodyPr>
          <a:lstStyle/>
          <a:p>
            <a:pPr rtl="0"/>
            <a:r>
              <a:rPr lang="nl-NL" dirty="0"/>
              <a:t>Agenda</a:t>
            </a:r>
          </a:p>
        </p:txBody>
      </p:sp>
      <p:pic>
        <p:nvPicPr>
          <p:cNvPr id="18" name="Afbeelding 17" descr="abstracte afbeelding">
            <a:extLst>
              <a:ext uri="{FF2B5EF4-FFF2-40B4-BE49-F238E27FC236}">
                <a16:creationId xmlns:a16="http://schemas.microsoft.com/office/drawing/2014/main" id="{D4405318-CC16-40AE-BFE1-B9E42D20DF34}"/>
              </a:ext>
            </a:extLst>
          </p:cNvPr>
          <p:cNvPicPr>
            <a:picLocks noChangeAspect="1"/>
          </p:cNvPicPr>
          <p:nvPr/>
        </p:nvPicPr>
        <p:blipFill rotWithShape="1">
          <a:blip r:embed="rId4"/>
          <a:srcRect l="22999" r="23682"/>
          <a:stretch/>
        </p:blipFill>
        <p:spPr>
          <a:xfrm>
            <a:off x="6100398" y="10"/>
            <a:ext cx="6094412" cy="6857990"/>
          </a:xfrm>
          <a:prstGeom prst="rect">
            <a:avLst/>
          </a:prstGeom>
        </p:spPr>
      </p:pic>
      <p:sp>
        <p:nvSpPr>
          <p:cNvPr id="78" name="Rechthoek 77">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 name="Tijdelijke aanduiding voor inhoud 3" descr="SmartArt-afbeelding">
            <a:extLst>
              <a:ext uri="{FF2B5EF4-FFF2-40B4-BE49-F238E27FC236}">
                <a16:creationId xmlns:a16="http://schemas.microsoft.com/office/drawing/2014/main" id="{C881A426-2B90-41D4-8B71-F9600C3FCE87}"/>
              </a:ext>
            </a:extLst>
          </p:cNvPr>
          <p:cNvGraphicFramePr>
            <a:graphicFrameLocks noGrp="1"/>
          </p:cNvGraphicFramePr>
          <p:nvPr>
            <p:ph idx="1"/>
            <p:extLst>
              <p:ext uri="{D42A27DB-BD31-4B8C-83A1-F6EECF244321}">
                <p14:modId xmlns:p14="http://schemas.microsoft.com/office/powerpoint/2010/main" val="2172489800"/>
              </p:ext>
            </p:extLst>
          </p:nvPr>
        </p:nvGraphicFramePr>
        <p:xfrm>
          <a:off x="650668" y="2438400"/>
          <a:ext cx="4802031"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jdelijke aanduiding voor dianummer 7">
            <a:extLst>
              <a:ext uri="{FF2B5EF4-FFF2-40B4-BE49-F238E27FC236}">
                <a16:creationId xmlns:a16="http://schemas.microsoft.com/office/drawing/2014/main" id="{31E88145-650D-48A5-A950-E748315824BD}"/>
              </a:ext>
            </a:extLst>
          </p:cNvPr>
          <p:cNvSpPr>
            <a:spLocks noGrp="1"/>
          </p:cNvSpPr>
          <p:nvPr>
            <p:ph type="sldNum" sz="quarter" idx="12"/>
          </p:nvPr>
        </p:nvSpPr>
        <p:spPr/>
        <p:txBody>
          <a:bodyPr/>
          <a:lstStyle/>
          <a:p>
            <a:pPr rtl="0"/>
            <a:fld id="{D57F1E4F-1CFF-5643-939E-02111984F565}" type="slidenum">
              <a:rPr lang="nl-NL" noProof="0" smtClean="0"/>
              <a:t>2</a:t>
            </a:fld>
            <a:endParaRPr lang="nl-NL" noProof="0"/>
          </a:p>
        </p:txBody>
      </p:sp>
    </p:spTree>
    <p:extLst>
      <p:ext uri="{BB962C8B-B14F-4D97-AF65-F5344CB8AC3E}">
        <p14:creationId xmlns:p14="http://schemas.microsoft.com/office/powerpoint/2010/main" val="23338816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58CDF-855E-6449-5CF1-26BC6F3DF10E}"/>
              </a:ext>
            </a:extLst>
          </p:cNvPr>
          <p:cNvSpPr>
            <a:spLocks noGrp="1"/>
          </p:cNvSpPr>
          <p:nvPr>
            <p:ph type="title"/>
          </p:nvPr>
        </p:nvSpPr>
        <p:spPr/>
        <p:txBody>
          <a:bodyPr/>
          <a:lstStyle/>
          <a:p>
            <a:r>
              <a:rPr lang="nl-NL" dirty="0"/>
              <a:t>Digitale grondrechten en ethiek</a:t>
            </a:r>
          </a:p>
        </p:txBody>
      </p:sp>
      <p:pic>
        <p:nvPicPr>
          <p:cNvPr id="3" name="Afbeelding 2" descr="Afbeelding met tekst, Lettertype, schermopname, symbool&#10;&#10;Door AI gegenereerde inhoud is mogelijk onjuist.">
            <a:extLst>
              <a:ext uri="{FF2B5EF4-FFF2-40B4-BE49-F238E27FC236}">
                <a16:creationId xmlns:a16="http://schemas.microsoft.com/office/drawing/2014/main" id="{CF27DDFE-B5AB-8596-3592-80005AC43B7C}"/>
              </a:ext>
            </a:extLst>
          </p:cNvPr>
          <p:cNvPicPr>
            <a:picLocks noChangeAspect="1"/>
          </p:cNvPicPr>
          <p:nvPr/>
        </p:nvPicPr>
        <p:blipFill>
          <a:blip r:embed="rId2"/>
          <a:stretch>
            <a:fillRect/>
          </a:stretch>
        </p:blipFill>
        <p:spPr>
          <a:xfrm>
            <a:off x="0" y="6278019"/>
            <a:ext cx="2155787" cy="579982"/>
          </a:xfrm>
          <a:prstGeom prst="rect">
            <a:avLst/>
          </a:prstGeom>
        </p:spPr>
      </p:pic>
      <p:sp>
        <p:nvSpPr>
          <p:cNvPr id="13" name="Tijdelijke aanduiding voor dianummer 12">
            <a:extLst>
              <a:ext uri="{FF2B5EF4-FFF2-40B4-BE49-F238E27FC236}">
                <a16:creationId xmlns:a16="http://schemas.microsoft.com/office/drawing/2014/main" id="{F69AF73A-54F8-8C95-C0BA-E6DC8ACE0158}"/>
              </a:ext>
            </a:extLst>
          </p:cNvPr>
          <p:cNvSpPr>
            <a:spLocks noGrp="1"/>
          </p:cNvSpPr>
          <p:nvPr>
            <p:ph type="sldNum" sz="quarter" idx="12"/>
          </p:nvPr>
        </p:nvSpPr>
        <p:spPr/>
        <p:txBody>
          <a:bodyPr/>
          <a:lstStyle/>
          <a:p>
            <a:pPr rtl="0"/>
            <a:fld id="{D57F1E4F-1CFF-5643-939E-02111984F565}" type="slidenum">
              <a:rPr lang="nl-NL" noProof="0" smtClean="0"/>
              <a:t>20</a:t>
            </a:fld>
            <a:endParaRPr lang="nl-NL" noProof="0"/>
          </a:p>
        </p:txBody>
      </p:sp>
      <p:sp>
        <p:nvSpPr>
          <p:cNvPr id="6" name="Tekstvak 5">
            <a:extLst>
              <a:ext uri="{FF2B5EF4-FFF2-40B4-BE49-F238E27FC236}">
                <a16:creationId xmlns:a16="http://schemas.microsoft.com/office/drawing/2014/main" id="{B32690CA-BEEB-CA2C-BD92-CCD6B789A9CE}"/>
              </a:ext>
            </a:extLst>
          </p:cNvPr>
          <p:cNvSpPr txBox="1"/>
          <p:nvPr/>
        </p:nvSpPr>
        <p:spPr>
          <a:xfrm>
            <a:off x="646111" y="1381429"/>
            <a:ext cx="10815787" cy="1477328"/>
          </a:xfrm>
          <a:prstGeom prst="rect">
            <a:avLst/>
          </a:prstGeom>
          <a:noFill/>
        </p:spPr>
        <p:txBody>
          <a:bodyPr wrap="square" rtlCol="0">
            <a:spAutoFit/>
          </a:bodyPr>
          <a:lstStyle/>
          <a:p>
            <a:r>
              <a:rPr lang="nl-NL" b="1" u="sng" dirty="0"/>
              <a:t>Aanpak</a:t>
            </a:r>
            <a:r>
              <a:rPr lang="nl-NL" u="sng" dirty="0"/>
              <a:t> </a:t>
            </a:r>
            <a:r>
              <a:rPr lang="nl-NL" dirty="0"/>
              <a:t>Objectieve oordeels vorming </a:t>
            </a:r>
            <a:r>
              <a:rPr lang="nl-NL" b="1" dirty="0"/>
              <a:t>“</a:t>
            </a:r>
            <a:r>
              <a:rPr lang="nl-NL" dirty="0"/>
              <a:t>Meten is weten”</a:t>
            </a:r>
            <a:endParaRPr lang="nl-NL" u="sng" dirty="0"/>
          </a:p>
          <a:p>
            <a:pPr marL="285750" lvl="0" indent="-285750">
              <a:buFont typeface="Wingdings" panose="05000000000000000000" pitchFamily="2" charset="2"/>
              <a:buChar char="Ø"/>
            </a:pPr>
            <a:r>
              <a:rPr lang="nl-NL" dirty="0"/>
              <a:t>Meetlat laten samenstellen (toetsing door externe toezichthouders)</a:t>
            </a:r>
          </a:p>
          <a:p>
            <a:pPr marL="285750" lvl="0" indent="-285750">
              <a:buFont typeface="Wingdings" panose="05000000000000000000" pitchFamily="2" charset="2"/>
              <a:buChar char="Ø"/>
            </a:pPr>
            <a:r>
              <a:rPr lang="nl-NL" dirty="0"/>
              <a:t>8 </a:t>
            </a:r>
            <a:r>
              <a:rPr lang="nl-NL" dirty="0" err="1"/>
              <a:t>Woo</a:t>
            </a:r>
            <a:r>
              <a:rPr lang="nl-NL" dirty="0"/>
              <a:t>-verzoeken </a:t>
            </a:r>
          </a:p>
          <a:p>
            <a:pPr marL="285750" lvl="0" indent="-285750">
              <a:buFont typeface="Wingdings" panose="05000000000000000000" pitchFamily="2" charset="2"/>
              <a:buChar char="Ø"/>
            </a:pPr>
            <a:r>
              <a:rPr lang="nl-NL" dirty="0"/>
              <a:t>Mijn “verzoek op haalbaarheid voor een terrasoverkapping” te plotten op de meetlat</a:t>
            </a:r>
          </a:p>
          <a:p>
            <a:pPr marL="285750" lvl="0" indent="-285750">
              <a:buFont typeface="Wingdings" panose="05000000000000000000" pitchFamily="2" charset="2"/>
              <a:buChar char="Ø"/>
            </a:pPr>
            <a:r>
              <a:rPr lang="nl-NL" dirty="0"/>
              <a:t>Bevindingen voorleggen aan de bestuursrechter</a:t>
            </a:r>
          </a:p>
        </p:txBody>
      </p:sp>
      <p:sp>
        <p:nvSpPr>
          <p:cNvPr id="7" name="Tekstvak 6">
            <a:extLst>
              <a:ext uri="{FF2B5EF4-FFF2-40B4-BE49-F238E27FC236}">
                <a16:creationId xmlns:a16="http://schemas.microsoft.com/office/drawing/2014/main" id="{F706BD3F-C7A9-3320-4248-CD12158D55E0}"/>
              </a:ext>
            </a:extLst>
          </p:cNvPr>
          <p:cNvSpPr txBox="1"/>
          <p:nvPr/>
        </p:nvSpPr>
        <p:spPr>
          <a:xfrm>
            <a:off x="688106" y="3022031"/>
            <a:ext cx="10899778" cy="1323439"/>
          </a:xfrm>
          <a:prstGeom prst="rect">
            <a:avLst/>
          </a:prstGeom>
          <a:noFill/>
        </p:spPr>
        <p:txBody>
          <a:bodyPr wrap="square" rtlCol="0">
            <a:spAutoFit/>
          </a:bodyPr>
          <a:lstStyle/>
          <a:p>
            <a:r>
              <a:rPr lang="nl-NL" sz="1600" b="1" u="sng" dirty="0"/>
              <a:t>Hoor en Wederhoor</a:t>
            </a:r>
            <a:endParaRPr lang="nl-NL" sz="1600" b="1" dirty="0"/>
          </a:p>
          <a:p>
            <a:r>
              <a:rPr lang="nl-NL" sz="1600" dirty="0"/>
              <a:t>N.a.v. mijn klachten/bezwaarschrift hebben er twee gesprekken plaatsgevonden:</a:t>
            </a:r>
          </a:p>
          <a:p>
            <a:r>
              <a:rPr lang="nl-NL" sz="1600" dirty="0"/>
              <a:t>- dinsdag 14 okt. 2025 klacht gesprek met het afdelingshoofd RO en Teamleider Bouwen &amp; Milieu</a:t>
            </a:r>
          </a:p>
          <a:p>
            <a:r>
              <a:rPr lang="nl-NL" sz="1600" dirty="0"/>
              <a:t>- maandag 3 nov. 2025 hoor gesprek met de Gemeente secretaris en </a:t>
            </a:r>
            <a:r>
              <a:rPr lang="nl-NL" sz="1600" dirty="0" err="1"/>
              <a:t>Woo</a:t>
            </a:r>
            <a:r>
              <a:rPr lang="nl-NL" sz="1600" dirty="0"/>
              <a:t>-coördinator en een getuige</a:t>
            </a:r>
          </a:p>
          <a:p>
            <a:endParaRPr lang="nl-NL" sz="1600" dirty="0"/>
          </a:p>
        </p:txBody>
      </p:sp>
      <p:sp>
        <p:nvSpPr>
          <p:cNvPr id="8" name="Tekstvak 7">
            <a:extLst>
              <a:ext uri="{FF2B5EF4-FFF2-40B4-BE49-F238E27FC236}">
                <a16:creationId xmlns:a16="http://schemas.microsoft.com/office/drawing/2014/main" id="{18C09423-B35C-EC7A-667E-074FF456F6FF}"/>
              </a:ext>
            </a:extLst>
          </p:cNvPr>
          <p:cNvSpPr txBox="1"/>
          <p:nvPr/>
        </p:nvSpPr>
        <p:spPr>
          <a:xfrm>
            <a:off x="709127" y="4324078"/>
            <a:ext cx="10523607" cy="923330"/>
          </a:xfrm>
          <a:prstGeom prst="rect">
            <a:avLst/>
          </a:prstGeom>
          <a:noFill/>
        </p:spPr>
        <p:txBody>
          <a:bodyPr wrap="square" rtlCol="0">
            <a:spAutoFit/>
          </a:bodyPr>
          <a:lstStyle/>
          <a:p>
            <a:r>
              <a:rPr lang="nl-NL" b="1" u="sng" dirty="0"/>
              <a:t>Vooroverleg</a:t>
            </a:r>
            <a:endParaRPr lang="nl-NL" b="1" dirty="0"/>
          </a:p>
          <a:p>
            <a:r>
              <a:rPr lang="nl-NL" dirty="0"/>
              <a:t>Tot op heden heeft er </a:t>
            </a:r>
            <a:r>
              <a:rPr lang="nl-NL" b="1" dirty="0"/>
              <a:t>GEEN</a:t>
            </a:r>
            <a:r>
              <a:rPr lang="nl-NL" dirty="0"/>
              <a:t> vooroverleg plaatsgevonden m.b.t. mijn vraag op haalbaarheid van een terrasoverkapping.</a:t>
            </a:r>
          </a:p>
        </p:txBody>
      </p:sp>
    </p:spTree>
    <p:extLst>
      <p:ext uri="{BB962C8B-B14F-4D97-AF65-F5344CB8AC3E}">
        <p14:creationId xmlns:p14="http://schemas.microsoft.com/office/powerpoint/2010/main" val="2343808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ppt_x"/>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Afbeelding 14" descr="abstract ontwerp">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12" name="Titel 11">
            <a:extLst>
              <a:ext uri="{FF2B5EF4-FFF2-40B4-BE49-F238E27FC236}">
                <a16:creationId xmlns:a16="http://schemas.microsoft.com/office/drawing/2014/main" id="{970C361B-D32E-42E0-A41E-86C3D9AC886F}"/>
              </a:ext>
            </a:extLst>
          </p:cNvPr>
          <p:cNvSpPr>
            <a:spLocks noGrp="1"/>
          </p:cNvSpPr>
          <p:nvPr>
            <p:ph type="ctrTitle"/>
          </p:nvPr>
        </p:nvSpPr>
        <p:spPr>
          <a:xfrm>
            <a:off x="1154955" y="1447800"/>
            <a:ext cx="8825658" cy="3329581"/>
          </a:xfrm>
        </p:spPr>
        <p:txBody>
          <a:bodyPr rtlCol="0">
            <a:normAutofit/>
          </a:bodyPr>
          <a:lstStyle/>
          <a:p>
            <a:pPr rtl="0"/>
            <a:r>
              <a:rPr lang="nl-NL"/>
              <a:t>Bedankt</a:t>
            </a:r>
          </a:p>
        </p:txBody>
      </p:sp>
      <p:sp>
        <p:nvSpPr>
          <p:cNvPr id="13" name="Subtitel 12">
            <a:extLst>
              <a:ext uri="{FF2B5EF4-FFF2-40B4-BE49-F238E27FC236}">
                <a16:creationId xmlns:a16="http://schemas.microsoft.com/office/drawing/2014/main" id="{336E726C-3DE4-41AA-88A0-C92B0C34163D}"/>
              </a:ext>
            </a:extLst>
          </p:cNvPr>
          <p:cNvSpPr>
            <a:spLocks noGrp="1"/>
          </p:cNvSpPr>
          <p:nvPr>
            <p:ph type="subTitle" idx="1"/>
          </p:nvPr>
        </p:nvSpPr>
        <p:spPr>
          <a:xfrm>
            <a:off x="1154955" y="4777380"/>
            <a:ext cx="8825658" cy="861420"/>
          </a:xfrm>
        </p:spPr>
        <p:txBody>
          <a:bodyPr rtlCol="0">
            <a:normAutofit/>
          </a:bodyPr>
          <a:lstStyle/>
          <a:p>
            <a:pPr rtl="0"/>
            <a:r>
              <a:rPr lang="nl-NL" dirty="0"/>
              <a:t>Uw burgers</a:t>
            </a:r>
          </a:p>
        </p:txBody>
      </p:sp>
      <p:sp>
        <p:nvSpPr>
          <p:cNvPr id="57" name="Rechthoek 56">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0767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85AA9-30E8-079D-40A9-31DBB4F7674D}"/>
              </a:ext>
            </a:extLst>
          </p:cNvPr>
          <p:cNvSpPr>
            <a:spLocks noGrp="1"/>
          </p:cNvSpPr>
          <p:nvPr>
            <p:ph type="title"/>
          </p:nvPr>
        </p:nvSpPr>
        <p:spPr/>
        <p:txBody>
          <a:bodyPr/>
          <a:lstStyle/>
          <a:p>
            <a:r>
              <a:rPr lang="nl-NL" dirty="0"/>
              <a:t>Woorden doen er toe</a:t>
            </a:r>
          </a:p>
        </p:txBody>
      </p:sp>
      <p:pic>
        <p:nvPicPr>
          <p:cNvPr id="5" name="Afbeelding 4" descr="Afbeelding met tekst, Lettertype, schermopname, Graphics&#10;&#10;Door AI gegenereerde inhoud is mogelijk onjuist.">
            <a:extLst>
              <a:ext uri="{FF2B5EF4-FFF2-40B4-BE49-F238E27FC236}">
                <a16:creationId xmlns:a16="http://schemas.microsoft.com/office/drawing/2014/main" id="{57BE66B3-80F1-AB13-7D01-7358C49CFBDF}"/>
              </a:ext>
            </a:extLst>
          </p:cNvPr>
          <p:cNvPicPr>
            <a:picLocks noChangeAspect="1"/>
          </p:cNvPicPr>
          <p:nvPr/>
        </p:nvPicPr>
        <p:blipFill>
          <a:blip r:embed="rId3"/>
          <a:stretch>
            <a:fillRect/>
          </a:stretch>
        </p:blipFill>
        <p:spPr>
          <a:xfrm>
            <a:off x="0" y="6270607"/>
            <a:ext cx="2155787" cy="594804"/>
          </a:xfrm>
          <a:prstGeom prst="rect">
            <a:avLst/>
          </a:prstGeom>
        </p:spPr>
      </p:pic>
      <p:pic>
        <p:nvPicPr>
          <p:cNvPr id="4" name="Afbeelding 3" descr="Afbeelding met tekst, schermopname, Lettertype, ontwerp&#10;&#10;Door AI gegenereerde inhoud is mogelijk onjuist.">
            <a:extLst>
              <a:ext uri="{FF2B5EF4-FFF2-40B4-BE49-F238E27FC236}">
                <a16:creationId xmlns:a16="http://schemas.microsoft.com/office/drawing/2014/main" id="{550F3C77-31DB-54F4-C812-8C9158427F2C}"/>
              </a:ext>
            </a:extLst>
          </p:cNvPr>
          <p:cNvPicPr>
            <a:picLocks noChangeAspect="1"/>
          </p:cNvPicPr>
          <p:nvPr/>
        </p:nvPicPr>
        <p:blipFill>
          <a:blip r:embed="rId4"/>
          <a:stretch>
            <a:fillRect/>
          </a:stretch>
        </p:blipFill>
        <p:spPr>
          <a:xfrm>
            <a:off x="686817" y="1207379"/>
            <a:ext cx="4128278" cy="2221621"/>
          </a:xfrm>
          <a:prstGeom prst="rect">
            <a:avLst/>
          </a:prstGeom>
        </p:spPr>
      </p:pic>
      <p:sp>
        <p:nvSpPr>
          <p:cNvPr id="6" name="Tekstvak 5">
            <a:extLst>
              <a:ext uri="{FF2B5EF4-FFF2-40B4-BE49-F238E27FC236}">
                <a16:creationId xmlns:a16="http://schemas.microsoft.com/office/drawing/2014/main" id="{FE456041-9706-C035-71DC-3E7970332026}"/>
              </a:ext>
            </a:extLst>
          </p:cNvPr>
          <p:cNvSpPr txBox="1"/>
          <p:nvPr/>
        </p:nvSpPr>
        <p:spPr>
          <a:xfrm>
            <a:off x="1270618" y="2241014"/>
            <a:ext cx="3361767" cy="400110"/>
          </a:xfrm>
          <a:prstGeom prst="rect">
            <a:avLst/>
          </a:prstGeom>
          <a:solidFill>
            <a:schemeClr val="tx1"/>
          </a:solidFill>
        </p:spPr>
        <p:txBody>
          <a:bodyPr wrap="square" rtlCol="0">
            <a:spAutoFit/>
          </a:bodyPr>
          <a:lstStyle/>
          <a:p>
            <a:r>
              <a:rPr lang="nl-NL" sz="2000" dirty="0">
                <a:solidFill>
                  <a:schemeClr val="bg1"/>
                </a:solidFill>
              </a:rPr>
              <a:t> </a:t>
            </a:r>
            <a:r>
              <a:rPr lang="nl-NL" sz="2000" b="1" dirty="0">
                <a:solidFill>
                  <a:schemeClr val="bg1"/>
                </a:solidFill>
              </a:rPr>
              <a:t>Voedselonzekerheid</a:t>
            </a:r>
          </a:p>
        </p:txBody>
      </p:sp>
      <p:pic>
        <p:nvPicPr>
          <p:cNvPr id="8" name="Afbeelding 7" descr="Afbeelding met tekst, Lettertype, schermopname&#10;&#10;Door AI gegenereerde inhoud is mogelijk onjuist.">
            <a:extLst>
              <a:ext uri="{FF2B5EF4-FFF2-40B4-BE49-F238E27FC236}">
                <a16:creationId xmlns:a16="http://schemas.microsoft.com/office/drawing/2014/main" id="{9E656F10-4167-CE4F-A93E-CDF6B5DBDB7F}"/>
              </a:ext>
            </a:extLst>
          </p:cNvPr>
          <p:cNvPicPr>
            <a:picLocks noChangeAspect="1"/>
          </p:cNvPicPr>
          <p:nvPr/>
        </p:nvPicPr>
        <p:blipFill>
          <a:blip r:embed="rId5"/>
          <a:stretch>
            <a:fillRect/>
          </a:stretch>
        </p:blipFill>
        <p:spPr>
          <a:xfrm>
            <a:off x="5746209" y="2693787"/>
            <a:ext cx="5854564" cy="2541588"/>
          </a:xfrm>
          <a:prstGeom prst="rect">
            <a:avLst/>
          </a:prstGeom>
        </p:spPr>
      </p:pic>
      <p:sp>
        <p:nvSpPr>
          <p:cNvPr id="9" name="Tekstvak 8">
            <a:extLst>
              <a:ext uri="{FF2B5EF4-FFF2-40B4-BE49-F238E27FC236}">
                <a16:creationId xmlns:a16="http://schemas.microsoft.com/office/drawing/2014/main" id="{5D8B1ADF-DD4E-A97C-C4CD-C0D19341391D}"/>
              </a:ext>
            </a:extLst>
          </p:cNvPr>
          <p:cNvSpPr txBox="1"/>
          <p:nvPr/>
        </p:nvSpPr>
        <p:spPr>
          <a:xfrm>
            <a:off x="3923524" y="4315065"/>
            <a:ext cx="2479040" cy="400110"/>
          </a:xfrm>
          <a:prstGeom prst="rect">
            <a:avLst/>
          </a:prstGeom>
          <a:solidFill>
            <a:schemeClr val="tx1"/>
          </a:solidFill>
        </p:spPr>
        <p:txBody>
          <a:bodyPr wrap="square" rtlCol="0">
            <a:spAutoFit/>
          </a:bodyPr>
          <a:lstStyle/>
          <a:p>
            <a:r>
              <a:rPr lang="nl-NL" sz="2000" b="1" dirty="0">
                <a:solidFill>
                  <a:schemeClr val="bg1"/>
                </a:solidFill>
              </a:rPr>
              <a:t>Speciale Operatie</a:t>
            </a:r>
          </a:p>
        </p:txBody>
      </p:sp>
      <p:pic>
        <p:nvPicPr>
          <p:cNvPr id="1026" name="Picture 2" descr="Dit plaatje zat al lang in mijn hoofd. En nu heb ik het laten maken, omdat  ik het zó vaak zie in de praktijk. In veel wijken zie ik hoe groot de">
            <a:extLst>
              <a:ext uri="{FF2B5EF4-FFF2-40B4-BE49-F238E27FC236}">
                <a16:creationId xmlns:a16="http://schemas.microsoft.com/office/drawing/2014/main" id="{F2FB5A41-59B4-98C6-E775-05608FB44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080" y="1542983"/>
            <a:ext cx="7587881" cy="5221232"/>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DDF10210-775B-AAA0-751D-0769D183CD02}"/>
              </a:ext>
            </a:extLst>
          </p:cNvPr>
          <p:cNvSpPr txBox="1"/>
          <p:nvPr/>
        </p:nvSpPr>
        <p:spPr>
          <a:xfrm>
            <a:off x="6500361" y="4956029"/>
            <a:ext cx="3505200" cy="707886"/>
          </a:xfrm>
          <a:prstGeom prst="rect">
            <a:avLst/>
          </a:prstGeom>
          <a:solidFill>
            <a:schemeClr val="tx1"/>
          </a:solidFill>
        </p:spPr>
        <p:txBody>
          <a:bodyPr wrap="square" rtlCol="0">
            <a:spAutoFit/>
          </a:bodyPr>
          <a:lstStyle/>
          <a:p>
            <a:pPr algn="ctr"/>
            <a:r>
              <a:rPr lang="nl-NL" sz="2000" b="1" dirty="0">
                <a:solidFill>
                  <a:schemeClr val="bg1"/>
                </a:solidFill>
              </a:rPr>
              <a:t>Vraag op haalbaarheid terrasoverkapping </a:t>
            </a:r>
          </a:p>
        </p:txBody>
      </p:sp>
      <p:sp>
        <p:nvSpPr>
          <p:cNvPr id="11" name="Tekstvak 10">
            <a:extLst>
              <a:ext uri="{FF2B5EF4-FFF2-40B4-BE49-F238E27FC236}">
                <a16:creationId xmlns:a16="http://schemas.microsoft.com/office/drawing/2014/main" id="{DC5FA8EA-1EC7-D212-AF95-F55DD8A2B90B}"/>
              </a:ext>
            </a:extLst>
          </p:cNvPr>
          <p:cNvSpPr txBox="1"/>
          <p:nvPr/>
        </p:nvSpPr>
        <p:spPr>
          <a:xfrm>
            <a:off x="2465549" y="4992878"/>
            <a:ext cx="2479040" cy="707886"/>
          </a:xfrm>
          <a:prstGeom prst="rect">
            <a:avLst/>
          </a:prstGeom>
          <a:solidFill>
            <a:schemeClr val="tx1"/>
          </a:solidFill>
        </p:spPr>
        <p:txBody>
          <a:bodyPr wrap="square" rtlCol="0">
            <a:spAutoFit/>
          </a:bodyPr>
          <a:lstStyle/>
          <a:p>
            <a:pPr algn="ctr"/>
            <a:r>
              <a:rPr lang="nl-NL" sz="2000" b="1" dirty="0">
                <a:solidFill>
                  <a:schemeClr val="bg1"/>
                </a:solidFill>
              </a:rPr>
              <a:t>Aanvraag bouwvergunning</a:t>
            </a:r>
          </a:p>
        </p:txBody>
      </p:sp>
      <p:sp>
        <p:nvSpPr>
          <p:cNvPr id="17" name="Tekstvak 16">
            <a:extLst>
              <a:ext uri="{FF2B5EF4-FFF2-40B4-BE49-F238E27FC236}">
                <a16:creationId xmlns:a16="http://schemas.microsoft.com/office/drawing/2014/main" id="{EB02D5B9-B90D-E212-C0F3-A70A1E6DAEDC}"/>
              </a:ext>
            </a:extLst>
          </p:cNvPr>
          <p:cNvSpPr txBox="1"/>
          <p:nvPr/>
        </p:nvSpPr>
        <p:spPr>
          <a:xfrm>
            <a:off x="5582653" y="0"/>
            <a:ext cx="5265019" cy="1077218"/>
          </a:xfrm>
          <a:prstGeom prst="rect">
            <a:avLst/>
          </a:prstGeom>
          <a:solidFill>
            <a:schemeClr val="tx2"/>
          </a:solidFill>
        </p:spPr>
        <p:txBody>
          <a:bodyPr wrap="square" rtlCol="0">
            <a:spAutoFit/>
          </a:bodyPr>
          <a:lstStyle/>
          <a:p>
            <a:r>
              <a:rPr lang="nl-NL" sz="1600" dirty="0">
                <a:solidFill>
                  <a:schemeClr val="bg1"/>
                </a:solidFill>
              </a:rPr>
              <a:t>Taalkunde vs. Taalfilosofie</a:t>
            </a:r>
          </a:p>
          <a:p>
            <a:pPr marL="285750" indent="-285750">
              <a:buFont typeface="Arial" panose="020B0604020202020204" pitchFamily="34" charset="0"/>
              <a:buChar char="•"/>
            </a:pPr>
            <a:r>
              <a:rPr lang="nl-NL" sz="1600" dirty="0">
                <a:solidFill>
                  <a:schemeClr val="bg1"/>
                </a:solidFill>
              </a:rPr>
              <a:t>Ambiguïteit is een dubbelzinnige taalconstructie</a:t>
            </a:r>
          </a:p>
          <a:p>
            <a:pPr marL="285750" indent="-285750">
              <a:buFont typeface="Arial" panose="020B0604020202020204" pitchFamily="34" charset="0"/>
              <a:buChar char="•"/>
            </a:pPr>
            <a:r>
              <a:rPr lang="nl-NL" sz="1600" dirty="0">
                <a:solidFill>
                  <a:schemeClr val="bg1"/>
                </a:solidFill>
              </a:rPr>
              <a:t>Argumentenleer</a:t>
            </a:r>
          </a:p>
          <a:p>
            <a:pPr marL="285750" indent="-285750">
              <a:buFont typeface="Arial" panose="020B0604020202020204" pitchFamily="34" charset="0"/>
              <a:buChar char="•"/>
            </a:pPr>
            <a:r>
              <a:rPr lang="nl-NL" sz="1600" dirty="0">
                <a:solidFill>
                  <a:schemeClr val="bg1"/>
                </a:solidFill>
              </a:rPr>
              <a:t>Omkeringen</a:t>
            </a:r>
          </a:p>
        </p:txBody>
      </p:sp>
      <p:sp>
        <p:nvSpPr>
          <p:cNvPr id="18" name="Tekstvak 17">
            <a:extLst>
              <a:ext uri="{FF2B5EF4-FFF2-40B4-BE49-F238E27FC236}">
                <a16:creationId xmlns:a16="http://schemas.microsoft.com/office/drawing/2014/main" id="{C8341CCD-37C1-C472-AF08-0A0955F93CB7}"/>
              </a:ext>
            </a:extLst>
          </p:cNvPr>
          <p:cNvSpPr txBox="1"/>
          <p:nvPr/>
        </p:nvSpPr>
        <p:spPr>
          <a:xfrm>
            <a:off x="7193983" y="888523"/>
            <a:ext cx="4851479" cy="923330"/>
          </a:xfrm>
          <a:prstGeom prst="rect">
            <a:avLst/>
          </a:prstGeom>
          <a:solidFill>
            <a:schemeClr val="tx2"/>
          </a:solidFill>
        </p:spPr>
        <p:txBody>
          <a:bodyPr wrap="square" rtlCol="0">
            <a:spAutoFit/>
          </a:bodyPr>
          <a:lstStyle/>
          <a:p>
            <a:r>
              <a:rPr lang="nl-NL" dirty="0">
                <a:solidFill>
                  <a:schemeClr val="bg1"/>
                </a:solidFill>
              </a:rPr>
              <a:t>Uitspraak: ”wij leveren”</a:t>
            </a:r>
          </a:p>
          <a:p>
            <a:pPr marL="285750" indent="-285750">
              <a:buFont typeface="Arial" panose="020B0604020202020204" pitchFamily="34" charset="0"/>
              <a:buChar char="•"/>
            </a:pPr>
            <a:r>
              <a:rPr lang="nl-NL" b="1" dirty="0">
                <a:solidFill>
                  <a:srgbClr val="00B050"/>
                </a:solidFill>
              </a:rPr>
              <a:t>Waar: </a:t>
            </a:r>
            <a:r>
              <a:rPr lang="nl-NL" dirty="0">
                <a:solidFill>
                  <a:srgbClr val="00B050"/>
                </a:solidFill>
              </a:rPr>
              <a:t>voor de achterban</a:t>
            </a:r>
          </a:p>
          <a:p>
            <a:pPr marL="285750" indent="-285750">
              <a:buFont typeface="Arial" panose="020B0604020202020204" pitchFamily="34" charset="0"/>
              <a:buChar char="•"/>
            </a:pPr>
            <a:r>
              <a:rPr lang="nl-NL" b="1" dirty="0">
                <a:solidFill>
                  <a:srgbClr val="FF0000"/>
                </a:solidFill>
              </a:rPr>
              <a:t>Onwaar: </a:t>
            </a:r>
            <a:r>
              <a:rPr lang="nl-NL" dirty="0">
                <a:solidFill>
                  <a:srgbClr val="FF0000"/>
                </a:solidFill>
              </a:rPr>
              <a:t>voor Nationale problemen</a:t>
            </a:r>
          </a:p>
        </p:txBody>
      </p:sp>
      <p:sp>
        <p:nvSpPr>
          <p:cNvPr id="12" name="Tekstvak 11">
            <a:extLst>
              <a:ext uri="{FF2B5EF4-FFF2-40B4-BE49-F238E27FC236}">
                <a16:creationId xmlns:a16="http://schemas.microsoft.com/office/drawing/2014/main" id="{824A9DFB-C606-1A48-2B39-7340E7FF4BC6}"/>
              </a:ext>
            </a:extLst>
          </p:cNvPr>
          <p:cNvSpPr txBox="1"/>
          <p:nvPr/>
        </p:nvSpPr>
        <p:spPr>
          <a:xfrm>
            <a:off x="894071" y="2913793"/>
            <a:ext cx="10939966" cy="2769989"/>
          </a:xfrm>
          <a:prstGeom prst="rect">
            <a:avLst/>
          </a:prstGeom>
          <a:solidFill>
            <a:schemeClr val="tx1">
              <a:lumMod val="95000"/>
            </a:schemeClr>
          </a:solidFill>
        </p:spPr>
        <p:txBody>
          <a:bodyPr wrap="square" rtlCol="0">
            <a:spAutoFit/>
          </a:bodyPr>
          <a:lstStyle/>
          <a:p>
            <a:r>
              <a:rPr lang="nl-NL" b="1" dirty="0">
                <a:solidFill>
                  <a:schemeClr val="bg1"/>
                </a:solidFill>
              </a:rPr>
              <a:t>Sluitende begroting: Belasting dan maar verhogen? </a:t>
            </a:r>
          </a:p>
          <a:p>
            <a:r>
              <a:rPr lang="nl-NL" dirty="0">
                <a:solidFill>
                  <a:schemeClr val="bg1"/>
                </a:solidFill>
              </a:rPr>
              <a:t>Gemeenten mogen niet zomaar alle belastingen en heffingen verhogen om meer binnen te halen dan de kosten die zij moeten dekken, zoals de afvalstoffenheffing of de kosten voor een paspoort. Alleen de hondenbelasting, toeristenbelasting en de</a:t>
            </a:r>
            <a:r>
              <a:rPr lang="nl-NL" b="1" dirty="0">
                <a:solidFill>
                  <a:schemeClr val="bg1"/>
                </a:solidFill>
              </a:rPr>
              <a:t> ozb (onroerendezaakbelasting) mogen omhoog</a:t>
            </a:r>
            <a:r>
              <a:rPr lang="nl-NL" dirty="0">
                <a:solidFill>
                  <a:schemeClr val="bg1"/>
                </a:solidFill>
              </a:rPr>
              <a:t>. </a:t>
            </a:r>
            <a:r>
              <a:rPr lang="nl-NL" u="sng" dirty="0">
                <a:solidFill>
                  <a:schemeClr val="bg1"/>
                </a:solidFill>
                <a:hlinkClick r:id="rId7">
                  <a:extLst>
                    <a:ext uri="{A12FA001-AC4F-418D-AE19-62706E023703}">
                      <ahyp:hlinkClr xmlns:ahyp="http://schemas.microsoft.com/office/drawing/2018/hyperlinkcolor" val="tx"/>
                    </a:ext>
                  </a:extLst>
                </a:hlinkClick>
              </a:rPr>
              <a:t>Dat gebeurt nu ook</a:t>
            </a:r>
            <a:r>
              <a:rPr lang="nl-NL" dirty="0">
                <a:solidFill>
                  <a:schemeClr val="bg1"/>
                </a:solidFill>
              </a:rPr>
              <a:t>. Gemeenten leggen gedwongen de rekening neer bij inwoners omdat er geen andere knoppen over zijn om aan te draaien en de gemeentebegroting altijd sluitend moet zijn. Maar zelfs met die extra inkomsten redden ze het bij lange na niet.  </a:t>
            </a:r>
          </a:p>
          <a:p>
            <a:endParaRPr lang="nl-NL" sz="1200" dirty="0">
              <a:solidFill>
                <a:schemeClr val="bg1"/>
              </a:solidFill>
            </a:endParaRPr>
          </a:p>
          <a:p>
            <a:r>
              <a:rPr lang="nl-NL" sz="1200" dirty="0">
                <a:solidFill>
                  <a:schemeClr val="bg1"/>
                </a:solidFill>
                <a:hlinkClick r:id="rId8">
                  <a:extLst>
                    <a:ext uri="{A12FA001-AC4F-418D-AE19-62706E023703}">
                      <ahyp:hlinkClr xmlns:ahyp="http://schemas.microsoft.com/office/drawing/2018/hyperlinkcolor" val="tx"/>
                    </a:ext>
                  </a:extLst>
                </a:hlinkClick>
              </a:rPr>
              <a:t>Gemeenten vallen in financieel ravijn | VNG</a:t>
            </a:r>
            <a:r>
              <a:rPr lang="nl-NL" dirty="0">
                <a:solidFill>
                  <a:schemeClr val="bg1"/>
                </a:solidFill>
              </a:rPr>
              <a:t> </a:t>
            </a:r>
          </a:p>
        </p:txBody>
      </p:sp>
      <p:sp>
        <p:nvSpPr>
          <p:cNvPr id="13" name="Tijdelijke aanduiding voor dianummer 12">
            <a:extLst>
              <a:ext uri="{FF2B5EF4-FFF2-40B4-BE49-F238E27FC236}">
                <a16:creationId xmlns:a16="http://schemas.microsoft.com/office/drawing/2014/main" id="{A12FD3FD-B514-4713-0056-640CBCD67B18}"/>
              </a:ext>
            </a:extLst>
          </p:cNvPr>
          <p:cNvSpPr>
            <a:spLocks noGrp="1"/>
          </p:cNvSpPr>
          <p:nvPr>
            <p:ph type="sldNum" sz="quarter" idx="12"/>
          </p:nvPr>
        </p:nvSpPr>
        <p:spPr/>
        <p:txBody>
          <a:bodyPr/>
          <a:lstStyle/>
          <a:p>
            <a:pPr rtl="0"/>
            <a:fld id="{D57F1E4F-1CFF-5643-939E-02111984F565}" type="slidenum">
              <a:rPr lang="nl-NL" noProof="0" smtClean="0"/>
              <a:t>3</a:t>
            </a:fld>
            <a:endParaRPr lang="nl-NL" noProof="0"/>
          </a:p>
        </p:txBody>
      </p:sp>
      <p:pic>
        <p:nvPicPr>
          <p:cNvPr id="7" name="Afbeelding 6" descr="Afbeelding met tekst, schermopname, Lettertype, document&#10;&#10;Door AI gegenereerde inhoud is mogelijk onjuist.">
            <a:extLst>
              <a:ext uri="{FF2B5EF4-FFF2-40B4-BE49-F238E27FC236}">
                <a16:creationId xmlns:a16="http://schemas.microsoft.com/office/drawing/2014/main" id="{303FFBAB-AFC9-69C4-12E3-5D33F9C2AE0B}"/>
              </a:ext>
            </a:extLst>
          </p:cNvPr>
          <p:cNvPicPr>
            <a:picLocks noChangeAspect="1"/>
          </p:cNvPicPr>
          <p:nvPr/>
        </p:nvPicPr>
        <p:blipFill>
          <a:blip r:embed="rId9"/>
          <a:stretch>
            <a:fillRect/>
          </a:stretch>
        </p:blipFill>
        <p:spPr>
          <a:xfrm>
            <a:off x="1971338" y="2902118"/>
            <a:ext cx="8286750" cy="3173796"/>
          </a:xfrm>
          <a:prstGeom prst="rect">
            <a:avLst/>
          </a:prstGeom>
        </p:spPr>
      </p:pic>
      <p:sp>
        <p:nvSpPr>
          <p:cNvPr id="3" name="Tekstvak 2">
            <a:extLst>
              <a:ext uri="{FF2B5EF4-FFF2-40B4-BE49-F238E27FC236}">
                <a16:creationId xmlns:a16="http://schemas.microsoft.com/office/drawing/2014/main" id="{43139033-51AC-42A4-EA7A-D0D8C59F2417}"/>
              </a:ext>
            </a:extLst>
          </p:cNvPr>
          <p:cNvSpPr txBox="1"/>
          <p:nvPr/>
        </p:nvSpPr>
        <p:spPr>
          <a:xfrm rot="219794">
            <a:off x="3606588" y="2895686"/>
            <a:ext cx="5210852" cy="1323439"/>
          </a:xfrm>
          <a:prstGeom prst="rect">
            <a:avLst/>
          </a:prstGeom>
          <a:solidFill>
            <a:schemeClr val="accent1">
              <a:lumMod val="60000"/>
              <a:lumOff val="40000"/>
            </a:schemeClr>
          </a:solidFill>
        </p:spPr>
        <p:txBody>
          <a:bodyPr wrap="square" rtlCol="0">
            <a:spAutoFit/>
          </a:bodyPr>
          <a:lstStyle/>
          <a:p>
            <a:pPr algn="ctr"/>
            <a:r>
              <a:rPr lang="nl-NL" sz="2000" b="1" dirty="0">
                <a:solidFill>
                  <a:schemeClr val="bg1"/>
                </a:solidFill>
                <a:hlinkClick r:id="rId10" action="ppaction://hlinkfile">
                  <a:extLst>
                    <a:ext uri="{A12FA001-AC4F-418D-AE19-62706E023703}">
                      <ahyp:hlinkClr xmlns:ahyp="http://schemas.microsoft.com/office/drawing/2018/hyperlinkcolor" val="tx"/>
                    </a:ext>
                  </a:extLst>
                </a:hlinkClick>
              </a:rPr>
              <a:t>Burgerparticipatie</a:t>
            </a:r>
            <a:endParaRPr lang="nl-NL" sz="2000" b="1" dirty="0">
              <a:solidFill>
                <a:schemeClr val="bg1"/>
              </a:solidFill>
            </a:endParaRPr>
          </a:p>
          <a:p>
            <a:pPr algn="ctr"/>
            <a:r>
              <a:rPr lang="nl-NL" dirty="0"/>
              <a:t>6. Onderzoek participatief budgetteren</a:t>
            </a:r>
          </a:p>
          <a:p>
            <a:r>
              <a:rPr lang="nl-NL" sz="1200" dirty="0">
                <a:solidFill>
                  <a:schemeClr val="bg1"/>
                </a:solidFill>
                <a:hlinkClick r:id="rId11">
                  <a:extLst>
                    <a:ext uri="{A12FA001-AC4F-418D-AE19-62706E023703}">
                      <ahyp:hlinkClr xmlns:ahyp="http://schemas.microsoft.com/office/drawing/2018/hyperlinkcolor" val="tx"/>
                    </a:ext>
                  </a:extLst>
                </a:hlinkClick>
              </a:rPr>
              <a:t>Home | Begroting 2025 Edam-Volendam</a:t>
            </a:r>
            <a:r>
              <a:rPr lang="nl-NL" sz="1200" dirty="0">
                <a:solidFill>
                  <a:schemeClr val="bg1"/>
                </a:solidFill>
              </a:rPr>
              <a:t>   </a:t>
            </a:r>
            <a:r>
              <a:rPr lang="nl-NL" sz="1400" dirty="0">
                <a:solidFill>
                  <a:schemeClr val="bg1"/>
                </a:solidFill>
              </a:rPr>
              <a:t>€115 miljoen (100%) </a:t>
            </a:r>
          </a:p>
          <a:p>
            <a:r>
              <a:rPr lang="nl-NL" sz="1400" dirty="0">
                <a:solidFill>
                  <a:schemeClr val="bg1"/>
                </a:solidFill>
              </a:rPr>
              <a:t>Gemeente fonds                                  € 67 miljoen  (  58%)  </a:t>
            </a:r>
          </a:p>
          <a:p>
            <a:r>
              <a:rPr lang="nl-NL" sz="1400" dirty="0">
                <a:solidFill>
                  <a:schemeClr val="bg1"/>
                </a:solidFill>
              </a:rPr>
              <a:t>Belastingen/Leges                                € 48 miljoen  (  42%)</a:t>
            </a:r>
          </a:p>
        </p:txBody>
      </p:sp>
    </p:spTree>
    <p:extLst>
      <p:ext uri="{BB962C8B-B14F-4D97-AF65-F5344CB8AC3E}">
        <p14:creationId xmlns:p14="http://schemas.microsoft.com/office/powerpoint/2010/main" val="3222288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2000" fill="hold"/>
                                        <p:tgtEl>
                                          <p:spTgt spid="18"/>
                                        </p:tgtEl>
                                        <p:attrNameLst>
                                          <p:attrName>ppt_x</p:attrName>
                                        </p:attrNameLst>
                                      </p:cBhvr>
                                      <p:tavLst>
                                        <p:tav tm="0">
                                          <p:val>
                                            <p:strVal val="#ppt_x"/>
                                          </p:val>
                                        </p:tav>
                                        <p:tav tm="100000">
                                          <p:val>
                                            <p:strVal val="#ppt_x"/>
                                          </p:val>
                                        </p:tav>
                                      </p:tavLst>
                                    </p:anim>
                                    <p:anim calcmode="lin" valueType="num">
                                      <p:cBhvr additive="base">
                                        <p:cTn id="13"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2000" fill="hold"/>
                                        <p:tgtEl>
                                          <p:spTgt spid="6"/>
                                        </p:tgtEl>
                                        <p:attrNameLst>
                                          <p:attrName>ppt_x</p:attrName>
                                        </p:attrNameLst>
                                      </p:cBhvr>
                                      <p:tavLst>
                                        <p:tav tm="0">
                                          <p:val>
                                            <p:strVal val="#ppt_x"/>
                                          </p:val>
                                        </p:tav>
                                        <p:tav tm="100000">
                                          <p:val>
                                            <p:strVal val="#ppt_x"/>
                                          </p:val>
                                        </p:tav>
                                      </p:tavLst>
                                    </p:anim>
                                    <p:anim calcmode="lin" valueType="num">
                                      <p:cBhvr additive="base">
                                        <p:cTn id="25"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2000" fill="hold"/>
                                        <p:tgtEl>
                                          <p:spTgt spid="8"/>
                                        </p:tgtEl>
                                        <p:attrNameLst>
                                          <p:attrName>ppt_x</p:attrName>
                                        </p:attrNameLst>
                                      </p:cBhvr>
                                      <p:tavLst>
                                        <p:tav tm="0">
                                          <p:val>
                                            <p:strVal val="#ppt_x"/>
                                          </p:val>
                                        </p:tav>
                                        <p:tav tm="100000">
                                          <p:val>
                                            <p:strVal val="#ppt_x"/>
                                          </p:val>
                                        </p:tav>
                                      </p:tavLst>
                                    </p:anim>
                                    <p:anim calcmode="lin" valueType="num">
                                      <p:cBhvr additive="base">
                                        <p:cTn id="31"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2000" fill="hold"/>
                                        <p:tgtEl>
                                          <p:spTgt spid="9"/>
                                        </p:tgtEl>
                                        <p:attrNameLst>
                                          <p:attrName>ppt_x</p:attrName>
                                        </p:attrNameLst>
                                      </p:cBhvr>
                                      <p:tavLst>
                                        <p:tav tm="0">
                                          <p:val>
                                            <p:strVal val="#ppt_x"/>
                                          </p:val>
                                        </p:tav>
                                        <p:tav tm="100000">
                                          <p:val>
                                            <p:strVal val="#ppt_x"/>
                                          </p:val>
                                        </p:tav>
                                      </p:tavLst>
                                    </p:anim>
                                    <p:anim calcmode="lin" valueType="num">
                                      <p:cBhvr additive="base">
                                        <p:cTn id="37"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 calcmode="lin" valueType="num">
                                      <p:cBhvr additive="base">
                                        <p:cTn id="42" dur="2000" fill="hold"/>
                                        <p:tgtEl>
                                          <p:spTgt spid="1026"/>
                                        </p:tgtEl>
                                        <p:attrNameLst>
                                          <p:attrName>ppt_x</p:attrName>
                                        </p:attrNameLst>
                                      </p:cBhvr>
                                      <p:tavLst>
                                        <p:tav tm="0">
                                          <p:val>
                                            <p:strVal val="#ppt_x"/>
                                          </p:val>
                                        </p:tav>
                                        <p:tav tm="100000">
                                          <p:val>
                                            <p:strVal val="#ppt_x"/>
                                          </p:val>
                                        </p:tav>
                                      </p:tavLst>
                                    </p:anim>
                                    <p:anim calcmode="lin" valueType="num">
                                      <p:cBhvr additive="base">
                                        <p:cTn id="43"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2000" fill="hold"/>
                                        <p:tgtEl>
                                          <p:spTgt spid="10"/>
                                        </p:tgtEl>
                                        <p:attrNameLst>
                                          <p:attrName>ppt_x</p:attrName>
                                        </p:attrNameLst>
                                      </p:cBhvr>
                                      <p:tavLst>
                                        <p:tav tm="0">
                                          <p:val>
                                            <p:strVal val="#ppt_x"/>
                                          </p:val>
                                        </p:tav>
                                        <p:tav tm="100000">
                                          <p:val>
                                            <p:strVal val="#ppt_x"/>
                                          </p:val>
                                        </p:tav>
                                      </p:tavLst>
                                    </p:anim>
                                    <p:anim calcmode="lin" valueType="num">
                                      <p:cBhvr additive="base">
                                        <p:cTn id="49"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2000" fill="hold"/>
                                        <p:tgtEl>
                                          <p:spTgt spid="11"/>
                                        </p:tgtEl>
                                        <p:attrNameLst>
                                          <p:attrName>ppt_x</p:attrName>
                                        </p:attrNameLst>
                                      </p:cBhvr>
                                      <p:tavLst>
                                        <p:tav tm="0">
                                          <p:val>
                                            <p:strVal val="#ppt_x"/>
                                          </p:val>
                                        </p:tav>
                                        <p:tav tm="100000">
                                          <p:val>
                                            <p:strVal val="#ppt_x"/>
                                          </p:val>
                                        </p:tav>
                                      </p:tavLst>
                                    </p:anim>
                                    <p:anim calcmode="lin" valueType="num">
                                      <p:cBhvr additive="base">
                                        <p:cTn id="55"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2000" fill="hold"/>
                                        <p:tgtEl>
                                          <p:spTgt spid="12"/>
                                        </p:tgtEl>
                                        <p:attrNameLst>
                                          <p:attrName>ppt_x</p:attrName>
                                        </p:attrNameLst>
                                      </p:cBhvr>
                                      <p:tavLst>
                                        <p:tav tm="0">
                                          <p:val>
                                            <p:strVal val="#ppt_x"/>
                                          </p:val>
                                        </p:tav>
                                        <p:tav tm="100000">
                                          <p:val>
                                            <p:strVal val="#ppt_x"/>
                                          </p:val>
                                        </p:tav>
                                      </p:tavLst>
                                    </p:anim>
                                    <p:anim calcmode="lin" valueType="num">
                                      <p:cBhvr additive="base">
                                        <p:cTn id="61"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2000" fill="hold"/>
                                        <p:tgtEl>
                                          <p:spTgt spid="7"/>
                                        </p:tgtEl>
                                        <p:attrNameLst>
                                          <p:attrName>ppt_x</p:attrName>
                                        </p:attrNameLst>
                                      </p:cBhvr>
                                      <p:tavLst>
                                        <p:tav tm="0">
                                          <p:val>
                                            <p:strVal val="#ppt_x"/>
                                          </p:val>
                                        </p:tav>
                                        <p:tav tm="100000">
                                          <p:val>
                                            <p:strVal val="#ppt_x"/>
                                          </p:val>
                                        </p:tav>
                                      </p:tavLst>
                                    </p:anim>
                                    <p:anim calcmode="lin" valueType="num">
                                      <p:cBhvr additive="base">
                                        <p:cTn id="67" dur="2000" fill="hold"/>
                                        <p:tgtEl>
                                          <p:spTgt spid="7"/>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2000" fill="hold"/>
                                        <p:tgtEl>
                                          <p:spTgt spid="3"/>
                                        </p:tgtEl>
                                        <p:attrNameLst>
                                          <p:attrName>ppt_x</p:attrName>
                                        </p:attrNameLst>
                                      </p:cBhvr>
                                      <p:tavLst>
                                        <p:tav tm="0">
                                          <p:val>
                                            <p:strVal val="#ppt_x"/>
                                          </p:val>
                                        </p:tav>
                                        <p:tav tm="100000">
                                          <p:val>
                                            <p:strVal val="#ppt_x"/>
                                          </p:val>
                                        </p:tav>
                                      </p:tavLst>
                                    </p:anim>
                                    <p:anim calcmode="lin" valueType="num">
                                      <p:cBhvr additive="base">
                                        <p:cTn id="71"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7" grpId="0" animBg="1"/>
      <p:bldP spid="18" grpId="0" animBg="1"/>
      <p:bldP spid="1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659AA-CAEB-2329-F151-E7DA63D2E066}"/>
              </a:ext>
            </a:extLst>
          </p:cNvPr>
          <p:cNvSpPr>
            <a:spLocks noGrp="1"/>
          </p:cNvSpPr>
          <p:nvPr>
            <p:ph type="title"/>
          </p:nvPr>
        </p:nvSpPr>
        <p:spPr>
          <a:xfrm>
            <a:off x="646111" y="452718"/>
            <a:ext cx="11454449" cy="1400530"/>
          </a:xfrm>
        </p:spPr>
        <p:txBody>
          <a:bodyPr/>
          <a:lstStyle/>
          <a:p>
            <a:r>
              <a:rPr lang="nl-NL" dirty="0"/>
              <a:t>Definities en begrippen</a:t>
            </a:r>
            <a:br>
              <a:rPr lang="nl-NL" dirty="0"/>
            </a:br>
            <a:r>
              <a:rPr lang="nl-NL" sz="3600" i="1" dirty="0"/>
              <a:t>scheiding van machten </a:t>
            </a:r>
            <a:r>
              <a:rPr lang="nl-NL" sz="3600" b="1" i="1" dirty="0">
                <a:solidFill>
                  <a:schemeClr val="accent1"/>
                </a:solidFill>
              </a:rPr>
              <a:t>“macht en tegenmacht</a:t>
            </a:r>
          </a:p>
        </p:txBody>
      </p:sp>
      <p:sp>
        <p:nvSpPr>
          <p:cNvPr id="4" name="Tijdelijke aanduiding voor tekst 3">
            <a:extLst>
              <a:ext uri="{FF2B5EF4-FFF2-40B4-BE49-F238E27FC236}">
                <a16:creationId xmlns:a16="http://schemas.microsoft.com/office/drawing/2014/main" id="{377C79FC-CED9-79D5-D6FC-ACD5646BFD39}"/>
              </a:ext>
            </a:extLst>
          </p:cNvPr>
          <p:cNvSpPr>
            <a:spLocks noGrp="1"/>
          </p:cNvSpPr>
          <p:nvPr>
            <p:ph type="body" idx="1"/>
          </p:nvPr>
        </p:nvSpPr>
        <p:spPr/>
        <p:txBody>
          <a:bodyPr/>
          <a:lstStyle/>
          <a:p>
            <a:pPr algn="ctr"/>
            <a:r>
              <a:rPr lang="nl-NL" dirty="0"/>
              <a:t>Wetgevende macht </a:t>
            </a:r>
          </a:p>
        </p:txBody>
      </p:sp>
      <p:sp>
        <p:nvSpPr>
          <p:cNvPr id="7" name="Tijdelijke aanduiding voor tekst 6">
            <a:extLst>
              <a:ext uri="{FF2B5EF4-FFF2-40B4-BE49-F238E27FC236}">
                <a16:creationId xmlns:a16="http://schemas.microsoft.com/office/drawing/2014/main" id="{E50E771D-CAC9-24BF-A67A-EDB0CD7C524C}"/>
              </a:ext>
            </a:extLst>
          </p:cNvPr>
          <p:cNvSpPr>
            <a:spLocks noGrp="1"/>
          </p:cNvSpPr>
          <p:nvPr>
            <p:ph type="body" sz="half" idx="15"/>
          </p:nvPr>
        </p:nvSpPr>
        <p:spPr/>
        <p:txBody>
          <a:bodyPr/>
          <a:lstStyle/>
          <a:p>
            <a:pPr marL="285750" indent="-285750">
              <a:buFont typeface="Arial" panose="020B0604020202020204" pitchFamily="34" charset="0"/>
              <a:buChar char="•"/>
            </a:pPr>
            <a:r>
              <a:rPr lang="nl-NL" dirty="0"/>
              <a:t>Regering</a:t>
            </a:r>
          </a:p>
          <a:p>
            <a:pPr marL="285750" indent="-285750">
              <a:buFont typeface="Arial" panose="020B0604020202020204" pitchFamily="34" charset="0"/>
              <a:buChar char="•"/>
            </a:pPr>
            <a:r>
              <a:rPr lang="nl-NL" dirty="0"/>
              <a:t>Tweede Kamer (SG)</a:t>
            </a:r>
          </a:p>
          <a:p>
            <a:pPr marL="285750" indent="-285750">
              <a:buFont typeface="Arial" panose="020B0604020202020204" pitchFamily="34" charset="0"/>
              <a:buChar char="•"/>
            </a:pPr>
            <a:r>
              <a:rPr lang="nl-NL" dirty="0"/>
              <a:t>Eerste Kamer (SG)</a:t>
            </a:r>
          </a:p>
          <a:p>
            <a:pPr marL="285750" indent="-285750">
              <a:buFont typeface="Arial" panose="020B0604020202020204" pitchFamily="34" charset="0"/>
              <a:buChar char="•"/>
            </a:pPr>
            <a:r>
              <a:rPr lang="nl-NL" dirty="0">
                <a:hlinkClick r:id="rId3"/>
              </a:rPr>
              <a:t>Overheid.nl | Wetten.nl</a:t>
            </a:r>
            <a:endParaRPr lang="nl-NL" dirty="0"/>
          </a:p>
          <a:p>
            <a:endParaRPr lang="nl-NL" dirty="0"/>
          </a:p>
          <a:p>
            <a:endParaRPr lang="nl-NL" dirty="0"/>
          </a:p>
        </p:txBody>
      </p:sp>
      <p:sp>
        <p:nvSpPr>
          <p:cNvPr id="5" name="Tijdelijke aanduiding voor tekst 4">
            <a:extLst>
              <a:ext uri="{FF2B5EF4-FFF2-40B4-BE49-F238E27FC236}">
                <a16:creationId xmlns:a16="http://schemas.microsoft.com/office/drawing/2014/main" id="{DBC1B292-D31B-7C42-8933-F2770F8497DE}"/>
              </a:ext>
            </a:extLst>
          </p:cNvPr>
          <p:cNvSpPr>
            <a:spLocks noGrp="1"/>
          </p:cNvSpPr>
          <p:nvPr>
            <p:ph type="body" sz="quarter" idx="3"/>
          </p:nvPr>
        </p:nvSpPr>
        <p:spPr>
          <a:xfrm>
            <a:off x="3883659" y="2010236"/>
            <a:ext cx="2936241" cy="547225"/>
          </a:xfrm>
        </p:spPr>
        <p:txBody>
          <a:bodyPr/>
          <a:lstStyle/>
          <a:p>
            <a:pPr algn="ctr"/>
            <a:r>
              <a:rPr lang="nl-NL" dirty="0"/>
              <a:t>Uitvoerende macht</a:t>
            </a:r>
          </a:p>
        </p:txBody>
      </p:sp>
      <p:sp>
        <p:nvSpPr>
          <p:cNvPr id="8" name="Tijdelijke aanduiding voor tekst 7">
            <a:extLst>
              <a:ext uri="{FF2B5EF4-FFF2-40B4-BE49-F238E27FC236}">
                <a16:creationId xmlns:a16="http://schemas.microsoft.com/office/drawing/2014/main" id="{A06817D7-AA61-D744-ACE7-658CB32914CB}"/>
              </a:ext>
            </a:extLst>
          </p:cNvPr>
          <p:cNvSpPr>
            <a:spLocks noGrp="1"/>
          </p:cNvSpPr>
          <p:nvPr>
            <p:ph type="body" sz="half" idx="16"/>
          </p:nvPr>
        </p:nvSpPr>
        <p:spPr/>
        <p:txBody>
          <a:bodyPr>
            <a:normAutofit fontScale="92500" lnSpcReduction="20000"/>
          </a:bodyPr>
          <a:lstStyle/>
          <a:p>
            <a:pPr marL="285750" indent="-285750">
              <a:buFont typeface="Arial" panose="020B0604020202020204" pitchFamily="34" charset="0"/>
              <a:buChar char="•"/>
            </a:pPr>
            <a:r>
              <a:rPr lang="nl-NL" dirty="0"/>
              <a:t>Regering</a:t>
            </a:r>
          </a:p>
          <a:p>
            <a:pPr marL="285750" indent="-285750">
              <a:buFont typeface="Arial" panose="020B0604020202020204" pitchFamily="34" charset="0"/>
              <a:buChar char="•"/>
            </a:pPr>
            <a:r>
              <a:rPr lang="nl-NL" dirty="0"/>
              <a:t>Ministeries</a:t>
            </a:r>
          </a:p>
          <a:p>
            <a:pPr marL="285750" indent="-285750">
              <a:buFont typeface="Arial" panose="020B0604020202020204" pitchFamily="34" charset="0"/>
              <a:buChar char="•"/>
            </a:pPr>
            <a:r>
              <a:rPr lang="nl-NL" b="1" dirty="0">
                <a:solidFill>
                  <a:schemeClr val="accent1"/>
                </a:solidFill>
              </a:rPr>
              <a:t>Controlerecht  (SG)</a:t>
            </a:r>
          </a:p>
          <a:p>
            <a:pPr marL="285750" indent="-285750">
              <a:buFont typeface="Arial" panose="020B0604020202020204" pitchFamily="34" charset="0"/>
              <a:buChar char="•"/>
            </a:pPr>
            <a:endParaRPr lang="nl-NL" b="1" dirty="0"/>
          </a:p>
          <a:p>
            <a:r>
              <a:rPr lang="nl-NL" dirty="0"/>
              <a:t>Gemeentelijk niveau: </a:t>
            </a:r>
          </a:p>
          <a:p>
            <a:pPr marL="285750" indent="-285750">
              <a:buFont typeface="Arial" panose="020B0604020202020204" pitchFamily="34" charset="0"/>
              <a:buChar char="•"/>
            </a:pPr>
            <a:r>
              <a:rPr lang="nl-NL" dirty="0"/>
              <a:t>College van burgemeester en wethouders</a:t>
            </a:r>
          </a:p>
          <a:p>
            <a:pPr marL="285750" indent="-285750">
              <a:buFont typeface="Arial" panose="020B0604020202020204" pitchFamily="34" charset="0"/>
              <a:buChar char="•"/>
            </a:pPr>
            <a:r>
              <a:rPr lang="nl-NL" u="sng" dirty="0"/>
              <a:t>Gemeenteraad</a:t>
            </a:r>
          </a:p>
          <a:p>
            <a:pPr marL="285750" indent="-285750">
              <a:buFont typeface="Arial" panose="020B0604020202020204" pitchFamily="34" charset="0"/>
              <a:buChar char="•"/>
            </a:pPr>
            <a:r>
              <a:rPr lang="nl-NL" dirty="0"/>
              <a:t>Volksvertegenwoordiging</a:t>
            </a:r>
          </a:p>
          <a:p>
            <a:pPr marL="285750" indent="-285750">
              <a:buFont typeface="Arial" panose="020B0604020202020204" pitchFamily="34" charset="0"/>
              <a:buChar char="•"/>
            </a:pPr>
            <a:r>
              <a:rPr lang="nl-NL" dirty="0"/>
              <a:t>Vaststellen van beleid</a:t>
            </a:r>
          </a:p>
          <a:p>
            <a:pPr marL="285750" indent="-285750">
              <a:buFont typeface="Arial" panose="020B0604020202020204" pitchFamily="34" charset="0"/>
              <a:buChar char="•"/>
            </a:pPr>
            <a:r>
              <a:rPr lang="nl-NL" b="1" dirty="0">
                <a:solidFill>
                  <a:schemeClr val="accent1"/>
                </a:solidFill>
              </a:rPr>
              <a:t>Controlerende functie</a:t>
            </a:r>
          </a:p>
          <a:p>
            <a:pPr marL="285750" indent="-285750">
              <a:buFont typeface="Arial" panose="020B0604020202020204" pitchFamily="34" charset="0"/>
              <a:buChar char="•"/>
            </a:pPr>
            <a:r>
              <a:rPr lang="nl-NL" dirty="0"/>
              <a:t>Gemeente secretaris</a:t>
            </a:r>
          </a:p>
          <a:p>
            <a:pPr marL="285750" indent="-285750">
              <a:buFont typeface="Arial" panose="020B0604020202020204" pitchFamily="34" charset="0"/>
              <a:buChar char="•"/>
            </a:pPr>
            <a:r>
              <a:rPr lang="nl-NL" dirty="0"/>
              <a:t>Ambtelijke organisatie</a:t>
            </a:r>
          </a:p>
          <a:p>
            <a:pPr marL="285750" indent="-285750">
              <a:buFont typeface="Arial" panose="020B0604020202020204" pitchFamily="34" charset="0"/>
              <a:buChar char="•"/>
            </a:pPr>
            <a:endParaRPr lang="nl-NL" b="1" dirty="0"/>
          </a:p>
          <a:p>
            <a:endParaRPr lang="nl-NL" dirty="0"/>
          </a:p>
        </p:txBody>
      </p:sp>
      <p:sp>
        <p:nvSpPr>
          <p:cNvPr id="9" name="Tijdelijke aanduiding voor tekst 8">
            <a:extLst>
              <a:ext uri="{FF2B5EF4-FFF2-40B4-BE49-F238E27FC236}">
                <a16:creationId xmlns:a16="http://schemas.microsoft.com/office/drawing/2014/main" id="{74097A43-0328-1454-5D06-1043DC91ED84}"/>
              </a:ext>
            </a:extLst>
          </p:cNvPr>
          <p:cNvSpPr>
            <a:spLocks noGrp="1"/>
          </p:cNvSpPr>
          <p:nvPr>
            <p:ph type="body" sz="half" idx="17"/>
          </p:nvPr>
        </p:nvSpPr>
        <p:spPr/>
        <p:txBody>
          <a:bodyPr>
            <a:normAutofit/>
          </a:bodyPr>
          <a:lstStyle/>
          <a:p>
            <a:pPr marL="285750" indent="-285750">
              <a:buFont typeface="Arial" panose="020B0604020202020204" pitchFamily="34" charset="0"/>
              <a:buChar char="•"/>
            </a:pPr>
            <a:r>
              <a:rPr lang="nl-NL" sz="1300" b="1" dirty="0">
                <a:solidFill>
                  <a:schemeClr val="accent1"/>
                </a:solidFill>
              </a:rPr>
              <a:t>Jurisprudentie</a:t>
            </a:r>
            <a:r>
              <a:rPr lang="nl-NL" dirty="0"/>
              <a:t> rechtbanken, gerechtshoven, hoge raad. </a:t>
            </a:r>
          </a:p>
          <a:p>
            <a:pPr marL="285750" indent="-285750">
              <a:buFont typeface="Arial" panose="020B0604020202020204" pitchFamily="34" charset="0"/>
              <a:buChar char="•"/>
            </a:pPr>
            <a:r>
              <a:rPr lang="nl-NL" dirty="0"/>
              <a:t>Raad van State </a:t>
            </a:r>
            <a:r>
              <a:rPr lang="nl-NL" sz="1300" b="1" dirty="0">
                <a:solidFill>
                  <a:schemeClr val="accent1"/>
                </a:solidFill>
              </a:rPr>
              <a:t>Onafhankelijk adviseur </a:t>
            </a:r>
            <a:r>
              <a:rPr lang="nl-NL" dirty="0"/>
              <a:t>van regering en parlement over wetgeving en bestuur en hoogste algemene bestuursrechter van het land.</a:t>
            </a:r>
          </a:p>
          <a:p>
            <a:br>
              <a:rPr lang="nl-NL" dirty="0"/>
            </a:br>
            <a:endParaRPr lang="nl-NL" dirty="0"/>
          </a:p>
        </p:txBody>
      </p:sp>
      <p:pic>
        <p:nvPicPr>
          <p:cNvPr id="3" name="Afbeelding 2" descr="Afbeelding met tekst, Lettertype, schermopname, Graphics&#10;&#10;Door AI gegenereerde inhoud is mogelijk onjuist.">
            <a:extLst>
              <a:ext uri="{FF2B5EF4-FFF2-40B4-BE49-F238E27FC236}">
                <a16:creationId xmlns:a16="http://schemas.microsoft.com/office/drawing/2014/main" id="{3A800BBE-9CF4-E138-E6C4-88250C5000BC}"/>
              </a:ext>
            </a:extLst>
          </p:cNvPr>
          <p:cNvPicPr>
            <a:picLocks noChangeAspect="1"/>
          </p:cNvPicPr>
          <p:nvPr/>
        </p:nvPicPr>
        <p:blipFill>
          <a:blip r:embed="rId4"/>
          <a:stretch>
            <a:fillRect/>
          </a:stretch>
        </p:blipFill>
        <p:spPr>
          <a:xfrm>
            <a:off x="0" y="6270607"/>
            <a:ext cx="2155787" cy="594804"/>
          </a:xfrm>
          <a:prstGeom prst="rect">
            <a:avLst/>
          </a:prstGeom>
        </p:spPr>
      </p:pic>
      <p:sp>
        <p:nvSpPr>
          <p:cNvPr id="11" name="Tijdelijke aanduiding voor tekst 10">
            <a:extLst>
              <a:ext uri="{FF2B5EF4-FFF2-40B4-BE49-F238E27FC236}">
                <a16:creationId xmlns:a16="http://schemas.microsoft.com/office/drawing/2014/main" id="{59A03553-D79C-34D2-5BB0-9F92664FF41E}"/>
              </a:ext>
            </a:extLst>
          </p:cNvPr>
          <p:cNvSpPr>
            <a:spLocks noGrp="1"/>
          </p:cNvSpPr>
          <p:nvPr>
            <p:ph type="body" sz="quarter" idx="13"/>
          </p:nvPr>
        </p:nvSpPr>
        <p:spPr/>
        <p:txBody>
          <a:bodyPr/>
          <a:lstStyle/>
          <a:p>
            <a:pPr algn="ctr"/>
            <a:r>
              <a:rPr lang="nl-NL" dirty="0"/>
              <a:t>Rechtsprekende  macht</a:t>
            </a:r>
          </a:p>
        </p:txBody>
      </p:sp>
      <p:pic>
        <p:nvPicPr>
          <p:cNvPr id="3074" name="Picture 2">
            <a:extLst>
              <a:ext uri="{FF2B5EF4-FFF2-40B4-BE49-F238E27FC236}">
                <a16:creationId xmlns:a16="http://schemas.microsoft.com/office/drawing/2014/main" id="{A3DC6CF2-DAA2-8A94-DF4B-6BAB81301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5462" y="1805829"/>
            <a:ext cx="847090" cy="927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hlinkClick r:id="rId6"/>
            <a:extLst>
              <a:ext uri="{FF2B5EF4-FFF2-40B4-BE49-F238E27FC236}">
                <a16:creationId xmlns:a16="http://schemas.microsoft.com/office/drawing/2014/main" id="{9923F156-1247-F878-17E5-6A03D45A0C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5462" y="3504941"/>
            <a:ext cx="1306830" cy="689561"/>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descr="Afbeelding met tekst, schermopname, Lettertype, nummer&#10;&#10;Door AI gegenereerde inhoud is mogelijk onjuist.">
            <a:extLst>
              <a:ext uri="{FF2B5EF4-FFF2-40B4-BE49-F238E27FC236}">
                <a16:creationId xmlns:a16="http://schemas.microsoft.com/office/drawing/2014/main" id="{8CC03933-A905-E43A-3783-EDBD85CFD925}"/>
              </a:ext>
            </a:extLst>
          </p:cNvPr>
          <p:cNvPicPr>
            <a:picLocks noChangeAspect="1"/>
          </p:cNvPicPr>
          <p:nvPr/>
        </p:nvPicPr>
        <p:blipFill>
          <a:blip r:embed="rId8"/>
          <a:stretch>
            <a:fillRect/>
          </a:stretch>
        </p:blipFill>
        <p:spPr>
          <a:xfrm>
            <a:off x="167203" y="4057080"/>
            <a:ext cx="2553653" cy="2023127"/>
          </a:xfrm>
          <a:prstGeom prst="rect">
            <a:avLst/>
          </a:prstGeom>
        </p:spPr>
      </p:pic>
      <p:pic>
        <p:nvPicPr>
          <p:cNvPr id="22" name="Afbeelding 21" descr="Afbeelding met tekst, elektronica, schermopname, software&#10;&#10;Door AI gegenereerde inhoud is mogelijk onjuist.">
            <a:extLst>
              <a:ext uri="{FF2B5EF4-FFF2-40B4-BE49-F238E27FC236}">
                <a16:creationId xmlns:a16="http://schemas.microsoft.com/office/drawing/2014/main" id="{764E8498-00BF-B07D-6C98-531FE105A4B2}"/>
              </a:ext>
            </a:extLst>
          </p:cNvPr>
          <p:cNvPicPr>
            <a:picLocks noChangeAspect="1"/>
          </p:cNvPicPr>
          <p:nvPr/>
        </p:nvPicPr>
        <p:blipFill>
          <a:blip r:embed="rId9"/>
          <a:stretch>
            <a:fillRect/>
          </a:stretch>
        </p:blipFill>
        <p:spPr>
          <a:xfrm>
            <a:off x="567121" y="4487165"/>
            <a:ext cx="2252795" cy="1821714"/>
          </a:xfrm>
          <a:prstGeom prst="rect">
            <a:avLst/>
          </a:prstGeom>
        </p:spPr>
      </p:pic>
      <p:sp>
        <p:nvSpPr>
          <p:cNvPr id="23" name="Tijdelijke aanduiding voor dianummer 22">
            <a:extLst>
              <a:ext uri="{FF2B5EF4-FFF2-40B4-BE49-F238E27FC236}">
                <a16:creationId xmlns:a16="http://schemas.microsoft.com/office/drawing/2014/main" id="{FBD40E63-60F3-407D-9B58-11EAE33D00A1}"/>
              </a:ext>
            </a:extLst>
          </p:cNvPr>
          <p:cNvSpPr>
            <a:spLocks noGrp="1"/>
          </p:cNvSpPr>
          <p:nvPr>
            <p:ph type="sldNum" sz="quarter" idx="12"/>
          </p:nvPr>
        </p:nvSpPr>
        <p:spPr/>
        <p:txBody>
          <a:bodyPr/>
          <a:lstStyle/>
          <a:p>
            <a:pPr rtl="0"/>
            <a:fld id="{D57F1E4F-1CFF-5643-939E-02111984F565}" type="slidenum">
              <a:rPr lang="nl-NL" noProof="0" smtClean="0"/>
              <a:t>4</a:t>
            </a:fld>
            <a:endParaRPr lang="nl-NL" noProof="0"/>
          </a:p>
        </p:txBody>
      </p:sp>
      <p:pic>
        <p:nvPicPr>
          <p:cNvPr id="10" name="Afbeelding 9" descr="Afbeelding met tekst, schermopname, kleding, investeerder&#10;&#10;Door AI gegenereerde inhoud is mogelijk onjuist.">
            <a:extLst>
              <a:ext uri="{FF2B5EF4-FFF2-40B4-BE49-F238E27FC236}">
                <a16:creationId xmlns:a16="http://schemas.microsoft.com/office/drawing/2014/main" id="{0F6EC769-32DC-4066-FF40-50DBC3C5AE0F}"/>
              </a:ext>
            </a:extLst>
          </p:cNvPr>
          <p:cNvPicPr>
            <a:picLocks noChangeAspect="1"/>
          </p:cNvPicPr>
          <p:nvPr/>
        </p:nvPicPr>
        <p:blipFill>
          <a:blip r:embed="rId10"/>
          <a:stretch>
            <a:fillRect/>
          </a:stretch>
        </p:blipFill>
        <p:spPr>
          <a:xfrm>
            <a:off x="1969400" y="4702264"/>
            <a:ext cx="1673595" cy="1984159"/>
          </a:xfrm>
          <a:prstGeom prst="rect">
            <a:avLst/>
          </a:prstGeom>
        </p:spPr>
      </p:pic>
      <p:sp>
        <p:nvSpPr>
          <p:cNvPr id="6" name="Tekstvak 5">
            <a:extLst>
              <a:ext uri="{FF2B5EF4-FFF2-40B4-BE49-F238E27FC236}">
                <a16:creationId xmlns:a16="http://schemas.microsoft.com/office/drawing/2014/main" id="{066110EA-30DD-2294-BF95-F3EAE354EEFD}"/>
              </a:ext>
            </a:extLst>
          </p:cNvPr>
          <p:cNvSpPr txBox="1"/>
          <p:nvPr/>
        </p:nvSpPr>
        <p:spPr>
          <a:xfrm>
            <a:off x="9898120" y="5228425"/>
            <a:ext cx="2247225" cy="156966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7800" indent="-177800">
              <a:buFont typeface="Arial" panose="020B0604020202020204" pitchFamily="34" charset="0"/>
              <a:buChar char="•"/>
            </a:pPr>
            <a:r>
              <a:rPr lang="nl-NL" sz="1200" b="1" dirty="0">
                <a:solidFill>
                  <a:schemeClr val="bg1"/>
                </a:solidFill>
              </a:rPr>
              <a:t>Waar is </a:t>
            </a:r>
            <a:r>
              <a:rPr lang="nl-NL" sz="1200" dirty="0">
                <a:solidFill>
                  <a:schemeClr val="bg1"/>
                </a:solidFill>
              </a:rPr>
              <a:t>(zijn)</a:t>
            </a:r>
            <a:r>
              <a:rPr lang="nl-NL" sz="1200" b="1" dirty="0">
                <a:solidFill>
                  <a:schemeClr val="bg1"/>
                </a:solidFill>
              </a:rPr>
              <a:t> de toezichthoudende</a:t>
            </a:r>
            <a:r>
              <a:rPr lang="nl-NL" sz="1200" dirty="0">
                <a:solidFill>
                  <a:schemeClr val="bg1"/>
                </a:solidFill>
              </a:rPr>
              <a:t>(n)</a:t>
            </a:r>
            <a:r>
              <a:rPr lang="nl-NL" sz="1200" b="1" dirty="0">
                <a:solidFill>
                  <a:schemeClr val="bg1"/>
                </a:solidFill>
              </a:rPr>
              <a:t> functie</a:t>
            </a:r>
            <a:r>
              <a:rPr lang="nl-NL" sz="1200" dirty="0">
                <a:solidFill>
                  <a:schemeClr val="bg1"/>
                </a:solidFill>
              </a:rPr>
              <a:t>(s</a:t>
            </a:r>
            <a:r>
              <a:rPr lang="nl-NL" sz="1200" b="1" dirty="0">
                <a:solidFill>
                  <a:schemeClr val="bg1"/>
                </a:solidFill>
              </a:rPr>
              <a:t>) belegd?</a:t>
            </a:r>
          </a:p>
          <a:p>
            <a:pPr marL="177800" indent="-177800">
              <a:buFont typeface="Arial" panose="020B0604020202020204" pitchFamily="34" charset="0"/>
              <a:buChar char="•"/>
            </a:pPr>
            <a:r>
              <a:rPr lang="nl-NL" sz="1200" b="1" dirty="0">
                <a:solidFill>
                  <a:schemeClr val="bg1"/>
                </a:solidFill>
              </a:rPr>
              <a:t>Wie</a:t>
            </a:r>
            <a:r>
              <a:rPr lang="nl-NL" sz="1200" dirty="0">
                <a:solidFill>
                  <a:schemeClr val="bg1"/>
                </a:solidFill>
              </a:rPr>
              <a:t>(persoon)</a:t>
            </a:r>
            <a:r>
              <a:rPr lang="nl-NL" sz="1200" b="1" dirty="0">
                <a:solidFill>
                  <a:schemeClr val="bg1"/>
                </a:solidFill>
              </a:rPr>
              <a:t> kan de burger aanspreken? </a:t>
            </a:r>
          </a:p>
          <a:p>
            <a:pPr marL="177800" indent="-177800">
              <a:buFont typeface="Arial" panose="020B0604020202020204" pitchFamily="34" charset="0"/>
              <a:buChar char="•"/>
            </a:pPr>
            <a:r>
              <a:rPr lang="nl-NL" sz="1200" b="1" dirty="0">
                <a:solidFill>
                  <a:schemeClr val="bg1"/>
                </a:solidFill>
              </a:rPr>
              <a:t>Wie is </a:t>
            </a:r>
            <a:r>
              <a:rPr lang="nl-NL" sz="1200" dirty="0">
                <a:solidFill>
                  <a:schemeClr val="bg1"/>
                </a:solidFill>
              </a:rPr>
              <a:t>(zijn)</a:t>
            </a:r>
            <a:r>
              <a:rPr lang="nl-NL" sz="1200" b="1" dirty="0">
                <a:solidFill>
                  <a:schemeClr val="bg1"/>
                </a:solidFill>
              </a:rPr>
              <a:t> </a:t>
            </a:r>
            <a:r>
              <a:rPr lang="nl-NL" sz="1200" b="1" dirty="0" err="1">
                <a:solidFill>
                  <a:schemeClr val="bg1"/>
                </a:solidFill>
              </a:rPr>
              <a:t>Accountable</a:t>
            </a:r>
            <a:r>
              <a:rPr lang="nl-NL" sz="1200" b="1" dirty="0">
                <a:solidFill>
                  <a:schemeClr val="bg1"/>
                </a:solidFill>
              </a:rPr>
              <a:t> /verantwoordelijk voor het totaal </a:t>
            </a:r>
            <a:r>
              <a:rPr lang="nl-NL" sz="1200" dirty="0">
                <a:solidFill>
                  <a:schemeClr val="bg1"/>
                </a:solidFill>
              </a:rPr>
              <a:t>(stelsel) </a:t>
            </a:r>
            <a:r>
              <a:rPr lang="nl-NL" sz="1200" b="1" dirty="0">
                <a:solidFill>
                  <a:schemeClr val="bg1"/>
                </a:solidFill>
              </a:rPr>
              <a:t>(</a:t>
            </a:r>
            <a:r>
              <a:rPr lang="nl-NL" sz="1200" b="1" dirty="0" err="1">
                <a:solidFill>
                  <a:schemeClr val="bg1"/>
                </a:solidFill>
              </a:rPr>
              <a:t>Awb</a:t>
            </a:r>
            <a:r>
              <a:rPr lang="nl-NL" sz="1200" b="1" dirty="0">
                <a:solidFill>
                  <a:schemeClr val="bg1"/>
                </a:solidFill>
              </a:rPr>
              <a:t>)</a:t>
            </a:r>
          </a:p>
        </p:txBody>
      </p:sp>
    </p:spTree>
    <p:extLst>
      <p:ext uri="{BB962C8B-B14F-4D97-AF65-F5344CB8AC3E}">
        <p14:creationId xmlns:p14="http://schemas.microsoft.com/office/powerpoint/2010/main" val="1964550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2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ppt_x"/>
                                          </p:val>
                                        </p:tav>
                                        <p:tav tm="100000">
                                          <p:val>
                                            <p:strVal val="#ppt_x"/>
                                          </p:val>
                                        </p:tav>
                                      </p:tavLst>
                                    </p:anim>
                                    <p:anim calcmode="lin" valueType="num">
                                      <p:cBhvr additive="base">
                                        <p:cTn id="24" dur="20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2000" fill="hold"/>
                                        <p:tgtEl>
                                          <p:spTgt spid="22"/>
                                        </p:tgtEl>
                                        <p:attrNameLst>
                                          <p:attrName>ppt_x</p:attrName>
                                        </p:attrNameLst>
                                      </p:cBhvr>
                                      <p:tavLst>
                                        <p:tav tm="0">
                                          <p:val>
                                            <p:strVal val="#ppt_x"/>
                                          </p:val>
                                        </p:tav>
                                        <p:tav tm="100000">
                                          <p:val>
                                            <p:strVal val="#ppt_x"/>
                                          </p:val>
                                        </p:tav>
                                      </p:tavLst>
                                    </p:anim>
                                    <p:anim calcmode="lin" valueType="num">
                                      <p:cBhvr additive="base">
                                        <p:cTn id="29" dur="2000" fill="hold"/>
                                        <p:tgtEl>
                                          <p:spTgt spid="22"/>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2000" fill="hold"/>
                                        <p:tgtEl>
                                          <p:spTgt spid="10"/>
                                        </p:tgtEl>
                                        <p:attrNameLst>
                                          <p:attrName>ppt_x</p:attrName>
                                        </p:attrNameLst>
                                      </p:cBhvr>
                                      <p:tavLst>
                                        <p:tav tm="0">
                                          <p:val>
                                            <p:strVal val="#ppt_x"/>
                                          </p:val>
                                        </p:tav>
                                        <p:tav tm="100000">
                                          <p:val>
                                            <p:strVal val="#ppt_x"/>
                                          </p:val>
                                        </p:tav>
                                      </p:tavLst>
                                    </p:anim>
                                    <p:anim calcmode="lin" valueType="num">
                                      <p:cBhvr additive="base">
                                        <p:cTn id="3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additive="base">
                                        <p:cTn id="39"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 calcmode="lin" valueType="num">
                                      <p:cBhvr additive="base">
                                        <p:cTn id="43"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9">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 calcmode="lin" valueType="num">
                                      <p:cBhvr additive="base">
                                        <p:cTn id="47"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9">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anim calcmode="lin" valueType="num">
                                      <p:cBhvr additive="base">
                                        <p:cTn id="51" dur="2000" fill="hold"/>
                                        <p:tgtEl>
                                          <p:spTgt spid="3074"/>
                                        </p:tgtEl>
                                        <p:attrNameLst>
                                          <p:attrName>ppt_x</p:attrName>
                                        </p:attrNameLst>
                                      </p:cBhvr>
                                      <p:tavLst>
                                        <p:tav tm="0">
                                          <p:val>
                                            <p:strVal val="#ppt_x"/>
                                          </p:val>
                                        </p:tav>
                                        <p:tav tm="100000">
                                          <p:val>
                                            <p:strVal val="#ppt_x"/>
                                          </p:val>
                                        </p:tav>
                                      </p:tavLst>
                                    </p:anim>
                                    <p:anim calcmode="lin" valueType="num">
                                      <p:cBhvr additive="base">
                                        <p:cTn id="52" dur="2000" fill="hold"/>
                                        <p:tgtEl>
                                          <p:spTgt spid="307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82"/>
                                        </p:tgtEl>
                                        <p:attrNameLst>
                                          <p:attrName>style.visibility</p:attrName>
                                        </p:attrNameLst>
                                      </p:cBhvr>
                                      <p:to>
                                        <p:strVal val="visible"/>
                                      </p:to>
                                    </p:set>
                                    <p:anim calcmode="lin" valueType="num">
                                      <p:cBhvr additive="base">
                                        <p:cTn id="55" dur="2000" fill="hold"/>
                                        <p:tgtEl>
                                          <p:spTgt spid="3082"/>
                                        </p:tgtEl>
                                        <p:attrNameLst>
                                          <p:attrName>ppt_x</p:attrName>
                                        </p:attrNameLst>
                                      </p:cBhvr>
                                      <p:tavLst>
                                        <p:tav tm="0">
                                          <p:val>
                                            <p:strVal val="#ppt_x"/>
                                          </p:val>
                                        </p:tav>
                                        <p:tav tm="100000">
                                          <p:val>
                                            <p:strVal val="#ppt_x"/>
                                          </p:val>
                                        </p:tav>
                                      </p:tavLst>
                                    </p:anim>
                                    <p:anim calcmode="lin" valueType="num">
                                      <p:cBhvr additive="base">
                                        <p:cTn id="56" dur="20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 calcmode="lin" valueType="num">
                                      <p:cBhvr additive="base">
                                        <p:cTn id="61"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8">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xEl>
                                              <p:pRg st="1" end="1"/>
                                            </p:txEl>
                                          </p:spTgt>
                                        </p:tgtEl>
                                        <p:attrNameLst>
                                          <p:attrName>style.visibility</p:attrName>
                                        </p:attrNameLst>
                                      </p:cBhvr>
                                      <p:to>
                                        <p:strVal val="visible"/>
                                      </p:to>
                                    </p:set>
                                    <p:anim calcmode="lin" valueType="num">
                                      <p:cBhvr additive="base">
                                        <p:cTn id="65"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6" dur="2000" fill="hold"/>
                                        <p:tgtEl>
                                          <p:spTgt spid="8">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8">
                                            <p:txEl>
                                              <p:pRg st="2" end="2"/>
                                            </p:txEl>
                                          </p:spTgt>
                                        </p:tgtEl>
                                        <p:attrNameLst>
                                          <p:attrName>style.visibility</p:attrName>
                                        </p:attrNameLst>
                                      </p:cBhvr>
                                      <p:to>
                                        <p:strVal val="visible"/>
                                      </p:to>
                                    </p:set>
                                    <p:anim calcmode="lin" valueType="num">
                                      <p:cBhvr additive="base">
                                        <p:cTn id="69" dur="20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70" dur="2000" fill="hold"/>
                                        <p:tgtEl>
                                          <p:spTgt spid="8">
                                            <p:txEl>
                                              <p:pRg st="2" end="2"/>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
                                            <p:txEl>
                                              <p:pRg st="4" end="4"/>
                                            </p:txEl>
                                          </p:spTgt>
                                        </p:tgtEl>
                                        <p:attrNameLst>
                                          <p:attrName>style.visibility</p:attrName>
                                        </p:attrNameLst>
                                      </p:cBhvr>
                                      <p:to>
                                        <p:strVal val="visible"/>
                                      </p:to>
                                    </p:set>
                                    <p:anim calcmode="lin" valueType="num">
                                      <p:cBhvr additive="base">
                                        <p:cTn id="73" dur="2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74" dur="2000" fill="hold"/>
                                        <p:tgtEl>
                                          <p:spTgt spid="8">
                                            <p:txEl>
                                              <p:pRg st="4" end="4"/>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
                                            <p:txEl>
                                              <p:pRg st="5" end="5"/>
                                            </p:txEl>
                                          </p:spTgt>
                                        </p:tgtEl>
                                        <p:attrNameLst>
                                          <p:attrName>style.visibility</p:attrName>
                                        </p:attrNameLst>
                                      </p:cBhvr>
                                      <p:to>
                                        <p:strVal val="visible"/>
                                      </p:to>
                                    </p:set>
                                    <p:anim calcmode="lin" valueType="num">
                                      <p:cBhvr additive="base">
                                        <p:cTn id="77" dur="2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8" dur="2000" fill="hold"/>
                                        <p:tgtEl>
                                          <p:spTgt spid="8">
                                            <p:txEl>
                                              <p:pRg st="5" end="5"/>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
                                            <p:txEl>
                                              <p:pRg st="6" end="6"/>
                                            </p:txEl>
                                          </p:spTgt>
                                        </p:tgtEl>
                                        <p:attrNameLst>
                                          <p:attrName>style.visibility</p:attrName>
                                        </p:attrNameLst>
                                      </p:cBhvr>
                                      <p:to>
                                        <p:strVal val="visible"/>
                                      </p:to>
                                    </p:set>
                                    <p:anim calcmode="lin" valueType="num">
                                      <p:cBhvr additive="base">
                                        <p:cTn id="81" dur="20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2" dur="2000" fill="hold"/>
                                        <p:tgtEl>
                                          <p:spTgt spid="8">
                                            <p:txEl>
                                              <p:pRg st="6" end="6"/>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8">
                                            <p:txEl>
                                              <p:pRg st="7" end="7"/>
                                            </p:txEl>
                                          </p:spTgt>
                                        </p:tgtEl>
                                        <p:attrNameLst>
                                          <p:attrName>style.visibility</p:attrName>
                                        </p:attrNameLst>
                                      </p:cBhvr>
                                      <p:to>
                                        <p:strVal val="visible"/>
                                      </p:to>
                                    </p:set>
                                    <p:anim calcmode="lin" valueType="num">
                                      <p:cBhvr additive="base">
                                        <p:cTn id="85" dur="20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86" dur="2000" fill="hold"/>
                                        <p:tgtEl>
                                          <p:spTgt spid="8">
                                            <p:txEl>
                                              <p:pRg st="7" end="7"/>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
                                            <p:txEl>
                                              <p:pRg st="8" end="8"/>
                                            </p:txEl>
                                          </p:spTgt>
                                        </p:tgtEl>
                                        <p:attrNameLst>
                                          <p:attrName>style.visibility</p:attrName>
                                        </p:attrNameLst>
                                      </p:cBhvr>
                                      <p:to>
                                        <p:strVal val="visible"/>
                                      </p:to>
                                    </p:set>
                                    <p:anim calcmode="lin" valueType="num">
                                      <p:cBhvr additive="base">
                                        <p:cTn id="89" dur="20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90" dur="2000" fill="hold"/>
                                        <p:tgtEl>
                                          <p:spTgt spid="8">
                                            <p:txEl>
                                              <p:pRg st="8" end="8"/>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
                                            <p:txEl>
                                              <p:pRg st="10" end="10"/>
                                            </p:txEl>
                                          </p:spTgt>
                                        </p:tgtEl>
                                        <p:attrNameLst>
                                          <p:attrName>style.visibility</p:attrName>
                                        </p:attrNameLst>
                                      </p:cBhvr>
                                      <p:to>
                                        <p:strVal val="visible"/>
                                      </p:to>
                                    </p:set>
                                    <p:anim calcmode="lin" valueType="num">
                                      <p:cBhvr additive="base">
                                        <p:cTn id="93" dur="20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94" dur="2000" fill="hold"/>
                                        <p:tgtEl>
                                          <p:spTgt spid="8">
                                            <p:txEl>
                                              <p:pRg st="10" end="10"/>
                                            </p:tx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xEl>
                                              <p:pRg st="11" end="11"/>
                                            </p:txEl>
                                          </p:spTgt>
                                        </p:tgtEl>
                                        <p:attrNameLst>
                                          <p:attrName>style.visibility</p:attrName>
                                        </p:attrNameLst>
                                      </p:cBhvr>
                                      <p:to>
                                        <p:strVal val="visible"/>
                                      </p:to>
                                    </p:set>
                                    <p:anim calcmode="lin" valueType="num">
                                      <p:cBhvr additive="base">
                                        <p:cTn id="97" dur="20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98" dur="20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8">
                                            <p:txEl>
                                              <p:pRg st="9" end="9"/>
                                            </p:txEl>
                                          </p:spTgt>
                                        </p:tgtEl>
                                        <p:attrNameLst>
                                          <p:attrName>style.visibility</p:attrName>
                                        </p:attrNameLst>
                                      </p:cBhvr>
                                      <p:to>
                                        <p:strVal val="visible"/>
                                      </p:to>
                                    </p:set>
                                    <p:anim calcmode="lin" valueType="num">
                                      <p:cBhvr additive="base">
                                        <p:cTn id="103" dur="20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104" dur="20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
                                        </p:tgtEl>
                                        <p:attrNameLst>
                                          <p:attrName>style.visibility</p:attrName>
                                        </p:attrNameLst>
                                      </p:cBhvr>
                                      <p:to>
                                        <p:strVal val="visible"/>
                                      </p:to>
                                    </p:set>
                                    <p:anim calcmode="lin" valueType="num">
                                      <p:cBhvr additive="base">
                                        <p:cTn id="109" dur="500" fill="hold"/>
                                        <p:tgtEl>
                                          <p:spTgt spid="6"/>
                                        </p:tgtEl>
                                        <p:attrNameLst>
                                          <p:attrName>ppt_x</p:attrName>
                                        </p:attrNameLst>
                                      </p:cBhvr>
                                      <p:tavLst>
                                        <p:tav tm="0">
                                          <p:val>
                                            <p:strVal val="#ppt_x"/>
                                          </p:val>
                                        </p:tav>
                                        <p:tav tm="100000">
                                          <p:val>
                                            <p:strVal val="#ppt_x"/>
                                          </p:val>
                                        </p:tav>
                                      </p:tavLst>
                                    </p:anim>
                                    <p:anim calcmode="lin" valueType="num">
                                      <p:cBhvr additive="base">
                                        <p:cTn id="1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9" grpId="0" uiExpand="1"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DE594-EACF-6AD6-EC22-0B8F6A0534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BB0A33-7543-CF11-2B68-62EC8934A1F3}"/>
              </a:ext>
            </a:extLst>
          </p:cNvPr>
          <p:cNvSpPr>
            <a:spLocks noGrp="1"/>
          </p:cNvSpPr>
          <p:nvPr>
            <p:ph type="title"/>
          </p:nvPr>
        </p:nvSpPr>
        <p:spPr/>
        <p:txBody>
          <a:bodyPr/>
          <a:lstStyle/>
          <a:p>
            <a:r>
              <a:rPr lang="nl-NL" u="sng" dirty="0"/>
              <a:t>Nederlandse Digitaliseringsstrategie</a:t>
            </a:r>
            <a:endParaRPr lang="nl-NL" sz="3600" dirty="0"/>
          </a:p>
        </p:txBody>
      </p:sp>
      <p:pic>
        <p:nvPicPr>
          <p:cNvPr id="4" name="Afbeelding 3" descr="Afbeelding met tekst, wolk, schermopname, hemel&#10;&#10;Door AI gegenereerde inhoud is mogelijk onjuist.">
            <a:hlinkClick r:id="rId3"/>
            <a:extLst>
              <a:ext uri="{FF2B5EF4-FFF2-40B4-BE49-F238E27FC236}">
                <a16:creationId xmlns:a16="http://schemas.microsoft.com/office/drawing/2014/main" id="{3758BDFB-0599-4E70-B668-986B34D5FD8E}"/>
              </a:ext>
            </a:extLst>
          </p:cNvPr>
          <p:cNvPicPr>
            <a:picLocks noChangeAspect="1"/>
          </p:cNvPicPr>
          <p:nvPr/>
        </p:nvPicPr>
        <p:blipFill>
          <a:blip r:embed="rId4"/>
          <a:stretch>
            <a:fillRect/>
          </a:stretch>
        </p:blipFill>
        <p:spPr>
          <a:xfrm>
            <a:off x="804448" y="1406413"/>
            <a:ext cx="6126439" cy="4825215"/>
          </a:xfrm>
          <a:prstGeom prst="rect">
            <a:avLst/>
          </a:prstGeom>
        </p:spPr>
      </p:pic>
      <p:sp>
        <p:nvSpPr>
          <p:cNvPr id="6" name="Tekstvak 5">
            <a:extLst>
              <a:ext uri="{FF2B5EF4-FFF2-40B4-BE49-F238E27FC236}">
                <a16:creationId xmlns:a16="http://schemas.microsoft.com/office/drawing/2014/main" id="{C8FDEB7D-E427-A7BE-A729-873FC613A306}"/>
              </a:ext>
            </a:extLst>
          </p:cNvPr>
          <p:cNvSpPr txBox="1"/>
          <p:nvPr/>
        </p:nvSpPr>
        <p:spPr>
          <a:xfrm>
            <a:off x="7089224" y="4180875"/>
            <a:ext cx="4823792" cy="1477328"/>
          </a:xfrm>
          <a:prstGeom prst="rect">
            <a:avLst/>
          </a:prstGeom>
          <a:noFill/>
        </p:spPr>
        <p:txBody>
          <a:bodyPr wrap="square">
            <a:spAutoFit/>
          </a:bodyPr>
          <a:lstStyle/>
          <a:p>
            <a:r>
              <a:rPr lang="nl-NL" dirty="0"/>
              <a:t>Er komt een Bestuurlijk Overleg Digitalisering (Thorbecketafel) waarin het Rijk, de medeoverheden en de publieke dienstverleners gelijkwaardig zijn vertegenwoordigd. </a:t>
            </a:r>
          </a:p>
        </p:txBody>
      </p:sp>
      <p:sp>
        <p:nvSpPr>
          <p:cNvPr id="8" name="Tekstvak 7">
            <a:extLst>
              <a:ext uri="{FF2B5EF4-FFF2-40B4-BE49-F238E27FC236}">
                <a16:creationId xmlns:a16="http://schemas.microsoft.com/office/drawing/2014/main" id="{A87EF586-7742-E1E8-5736-7B7BDC5333FE}"/>
              </a:ext>
            </a:extLst>
          </p:cNvPr>
          <p:cNvSpPr txBox="1"/>
          <p:nvPr/>
        </p:nvSpPr>
        <p:spPr>
          <a:xfrm>
            <a:off x="7089224" y="1406413"/>
            <a:ext cx="4823792" cy="2308324"/>
          </a:xfrm>
          <a:prstGeom prst="rect">
            <a:avLst/>
          </a:prstGeom>
          <a:noFill/>
        </p:spPr>
        <p:txBody>
          <a:bodyPr wrap="square">
            <a:spAutoFit/>
          </a:bodyPr>
          <a:lstStyle/>
          <a:p>
            <a:r>
              <a:rPr lang="nl-NL" dirty="0"/>
              <a:t>Welke belemmeringen zijn er nu? De organisatie van de overheid sluit niet aan bij de leefwereld van burgers en ondernemers</a:t>
            </a:r>
          </a:p>
          <a:p>
            <a:endParaRPr lang="nl-NL" dirty="0"/>
          </a:p>
          <a:p>
            <a:r>
              <a:rPr lang="nl-NL" b="1" dirty="0">
                <a:solidFill>
                  <a:schemeClr val="accent1"/>
                </a:solidFill>
                <a:latin typeface="+mj-lt"/>
                <a:ea typeface="+mj-ea"/>
                <a:cs typeface="+mj-cs"/>
              </a:rPr>
              <a:t>Prioriteit 4 De overheid stelt burgers en ondernemers centraal in (digitale) dienstverlening</a:t>
            </a:r>
          </a:p>
        </p:txBody>
      </p:sp>
      <p:pic>
        <p:nvPicPr>
          <p:cNvPr id="20" name="Afbeelding 19" descr="Afbeelding met Lettertype, Graphics, schermopname, logo&#10;&#10;Door AI gegenereerde inhoud is mogelijk onjuist.">
            <a:extLst>
              <a:ext uri="{FF2B5EF4-FFF2-40B4-BE49-F238E27FC236}">
                <a16:creationId xmlns:a16="http://schemas.microsoft.com/office/drawing/2014/main" id="{7789EFE5-C504-FC21-05BA-20D4C56827FC}"/>
              </a:ext>
            </a:extLst>
          </p:cNvPr>
          <p:cNvPicPr>
            <a:picLocks noChangeAspect="1"/>
          </p:cNvPicPr>
          <p:nvPr/>
        </p:nvPicPr>
        <p:blipFill>
          <a:blip r:embed="rId5"/>
          <a:stretch>
            <a:fillRect/>
          </a:stretch>
        </p:blipFill>
        <p:spPr>
          <a:xfrm>
            <a:off x="0" y="6278018"/>
            <a:ext cx="2155787" cy="579982"/>
          </a:xfrm>
          <a:prstGeom prst="rect">
            <a:avLst/>
          </a:prstGeom>
        </p:spPr>
      </p:pic>
      <p:sp>
        <p:nvSpPr>
          <p:cNvPr id="3" name="Tijdelijke aanduiding voor dianummer 2">
            <a:extLst>
              <a:ext uri="{FF2B5EF4-FFF2-40B4-BE49-F238E27FC236}">
                <a16:creationId xmlns:a16="http://schemas.microsoft.com/office/drawing/2014/main" id="{C3717EC5-12F9-6AC2-2DA3-E061164F78F5}"/>
              </a:ext>
            </a:extLst>
          </p:cNvPr>
          <p:cNvSpPr>
            <a:spLocks noGrp="1"/>
          </p:cNvSpPr>
          <p:nvPr>
            <p:ph type="sldNum" sz="quarter" idx="12"/>
          </p:nvPr>
        </p:nvSpPr>
        <p:spPr/>
        <p:txBody>
          <a:bodyPr/>
          <a:lstStyle/>
          <a:p>
            <a:pPr rtl="0"/>
            <a:fld id="{D57F1E4F-1CFF-5643-939E-02111984F565}" type="slidenum">
              <a:rPr lang="nl-NL" noProof="0" smtClean="0"/>
              <a:t>5</a:t>
            </a:fld>
            <a:endParaRPr lang="nl-NL" noProof="0"/>
          </a:p>
        </p:txBody>
      </p:sp>
    </p:spTree>
    <p:extLst>
      <p:ext uri="{BB962C8B-B14F-4D97-AF65-F5344CB8AC3E}">
        <p14:creationId xmlns:p14="http://schemas.microsoft.com/office/powerpoint/2010/main" val="382332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96E84-87D0-1C0F-1363-DFC08F29AB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0AA2AC-16CF-49BC-EA65-C4D57AFCDE4D}"/>
              </a:ext>
            </a:extLst>
          </p:cNvPr>
          <p:cNvSpPr>
            <a:spLocks noGrp="1"/>
          </p:cNvSpPr>
          <p:nvPr>
            <p:ph type="title"/>
          </p:nvPr>
        </p:nvSpPr>
        <p:spPr/>
        <p:txBody>
          <a:bodyPr/>
          <a:lstStyle/>
          <a:p>
            <a:r>
              <a:rPr lang="nl-NL" u="sng" dirty="0"/>
              <a:t>Digitale Agenda Gemeenten 2028</a:t>
            </a:r>
          </a:p>
        </p:txBody>
      </p:sp>
      <p:pic>
        <p:nvPicPr>
          <p:cNvPr id="9" name="Afbeelding 8" descr="Afbeelding met tekst, schermopname, Menselijk gezicht, person&#10;&#10;Door AI gegenereerde inhoud is mogelijk onjuist.">
            <a:extLst>
              <a:ext uri="{FF2B5EF4-FFF2-40B4-BE49-F238E27FC236}">
                <a16:creationId xmlns:a16="http://schemas.microsoft.com/office/drawing/2014/main" id="{396186E9-5958-F776-1988-3EB47F6A48DE}"/>
              </a:ext>
            </a:extLst>
          </p:cNvPr>
          <p:cNvPicPr>
            <a:picLocks noChangeAspect="1"/>
          </p:cNvPicPr>
          <p:nvPr/>
        </p:nvPicPr>
        <p:blipFill>
          <a:blip r:embed="rId3"/>
          <a:stretch>
            <a:fillRect/>
          </a:stretch>
        </p:blipFill>
        <p:spPr>
          <a:xfrm>
            <a:off x="804448" y="1406412"/>
            <a:ext cx="6126439" cy="4825215"/>
          </a:xfrm>
          <a:prstGeom prst="rect">
            <a:avLst/>
          </a:prstGeom>
        </p:spPr>
      </p:pic>
      <p:sp>
        <p:nvSpPr>
          <p:cNvPr id="8" name="Tekstvak 7">
            <a:extLst>
              <a:ext uri="{FF2B5EF4-FFF2-40B4-BE49-F238E27FC236}">
                <a16:creationId xmlns:a16="http://schemas.microsoft.com/office/drawing/2014/main" id="{D84F1319-E1A7-B357-84C4-64B425B50E54}"/>
              </a:ext>
            </a:extLst>
          </p:cNvPr>
          <p:cNvSpPr txBox="1"/>
          <p:nvPr/>
        </p:nvSpPr>
        <p:spPr>
          <a:xfrm>
            <a:off x="7089224" y="1406412"/>
            <a:ext cx="4996760" cy="4801314"/>
          </a:xfrm>
          <a:prstGeom prst="rect">
            <a:avLst/>
          </a:prstGeom>
          <a:noFill/>
        </p:spPr>
        <p:txBody>
          <a:bodyPr wrap="square">
            <a:spAutoFit/>
          </a:bodyPr>
          <a:lstStyle/>
          <a:p>
            <a:r>
              <a:rPr lang="nl-NL" dirty="0"/>
              <a:t>Digitale inclusie én de menselijke maat Niet iedereen kan, wil of mag mee in de digitale transformatie oftewel de digitaliserende samenleving. Bij de inrichting van de gemeentelijke uitvoering is het belangrijk om oog te hebben voor digitale inclusie en toegankelijkheid. </a:t>
            </a:r>
          </a:p>
          <a:p>
            <a:endParaRPr lang="nl-NL" dirty="0"/>
          </a:p>
          <a:p>
            <a:r>
              <a:rPr lang="nl-NL" dirty="0">
                <a:solidFill>
                  <a:schemeClr val="accent1"/>
                </a:solidFill>
                <a:latin typeface="+mj-lt"/>
                <a:ea typeface="+mj-ea"/>
                <a:cs typeface="+mj-cs"/>
              </a:rPr>
              <a:t>Het is een voortdurende uitdaging om een goede balans te vinden tussen het meegaan in de digitale ontwikkelingen en oog te houden voor de menselijke maat. Gemeenten streven naar betrouwbare digitale dienstverlening met een alternatief voor diegenen die behoefte hebben aan persoonlijk, fysiek contact en ondersteuning.</a:t>
            </a:r>
          </a:p>
        </p:txBody>
      </p:sp>
      <p:pic>
        <p:nvPicPr>
          <p:cNvPr id="10" name="Afbeelding 9" descr="Afbeelding met Lettertype, Graphics, schermopname, logo&#10;&#10;Door AI gegenereerde inhoud is mogelijk onjuist.">
            <a:extLst>
              <a:ext uri="{FF2B5EF4-FFF2-40B4-BE49-F238E27FC236}">
                <a16:creationId xmlns:a16="http://schemas.microsoft.com/office/drawing/2014/main" id="{3A98EABA-1FF5-6361-77EE-DC6BF728825A}"/>
              </a:ext>
            </a:extLst>
          </p:cNvPr>
          <p:cNvPicPr>
            <a:picLocks noChangeAspect="1"/>
          </p:cNvPicPr>
          <p:nvPr/>
        </p:nvPicPr>
        <p:blipFill>
          <a:blip r:embed="rId4"/>
          <a:stretch>
            <a:fillRect/>
          </a:stretch>
        </p:blipFill>
        <p:spPr>
          <a:xfrm>
            <a:off x="0" y="6278018"/>
            <a:ext cx="2155787" cy="579982"/>
          </a:xfrm>
          <a:prstGeom prst="rect">
            <a:avLst/>
          </a:prstGeom>
        </p:spPr>
      </p:pic>
      <p:sp>
        <p:nvSpPr>
          <p:cNvPr id="3" name="Tijdelijke aanduiding voor dianummer 2">
            <a:extLst>
              <a:ext uri="{FF2B5EF4-FFF2-40B4-BE49-F238E27FC236}">
                <a16:creationId xmlns:a16="http://schemas.microsoft.com/office/drawing/2014/main" id="{585411D0-A6FA-BB5F-6E37-2864DE774A9E}"/>
              </a:ext>
            </a:extLst>
          </p:cNvPr>
          <p:cNvSpPr>
            <a:spLocks noGrp="1"/>
          </p:cNvSpPr>
          <p:nvPr>
            <p:ph type="sldNum" sz="quarter" idx="12"/>
          </p:nvPr>
        </p:nvSpPr>
        <p:spPr/>
        <p:txBody>
          <a:bodyPr/>
          <a:lstStyle/>
          <a:p>
            <a:pPr rtl="0"/>
            <a:fld id="{D57F1E4F-1CFF-5643-939E-02111984F565}" type="slidenum">
              <a:rPr lang="nl-NL" noProof="0" smtClean="0"/>
              <a:t>6</a:t>
            </a:fld>
            <a:endParaRPr lang="nl-NL" noProof="0"/>
          </a:p>
        </p:txBody>
      </p:sp>
    </p:spTree>
    <p:extLst>
      <p:ext uri="{BB962C8B-B14F-4D97-AF65-F5344CB8AC3E}">
        <p14:creationId xmlns:p14="http://schemas.microsoft.com/office/powerpoint/2010/main" val="2398540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F07E-726C-1EF6-45EA-32F08CA4C8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7716E3-1024-8A1C-BA8A-928E6BB70E26}"/>
              </a:ext>
            </a:extLst>
          </p:cNvPr>
          <p:cNvSpPr>
            <a:spLocks noGrp="1"/>
          </p:cNvSpPr>
          <p:nvPr>
            <p:ph type="title"/>
          </p:nvPr>
        </p:nvSpPr>
        <p:spPr/>
        <p:txBody>
          <a:bodyPr/>
          <a:lstStyle/>
          <a:p>
            <a:r>
              <a:rPr lang="nl-NL" u="sng" dirty="0"/>
              <a:t>Digitale Agenda Gemeenten 2028</a:t>
            </a:r>
          </a:p>
        </p:txBody>
      </p:sp>
      <p:pic>
        <p:nvPicPr>
          <p:cNvPr id="4" name="Afbeelding 3" descr="Afbeelding met tekst, schermopname, Lettertype, logo&#10;&#10;Door AI gegenereerde inhoud is mogelijk onjuist.">
            <a:extLst>
              <a:ext uri="{FF2B5EF4-FFF2-40B4-BE49-F238E27FC236}">
                <a16:creationId xmlns:a16="http://schemas.microsoft.com/office/drawing/2014/main" id="{3BFA8AB6-EC5F-7E21-217F-ED36A0D48175}"/>
              </a:ext>
            </a:extLst>
          </p:cNvPr>
          <p:cNvPicPr>
            <a:picLocks noChangeAspect="1"/>
          </p:cNvPicPr>
          <p:nvPr/>
        </p:nvPicPr>
        <p:blipFill>
          <a:blip r:embed="rId3"/>
          <a:stretch>
            <a:fillRect/>
          </a:stretch>
        </p:blipFill>
        <p:spPr>
          <a:xfrm>
            <a:off x="646111" y="1514475"/>
            <a:ext cx="3286125" cy="1914525"/>
          </a:xfrm>
          <a:prstGeom prst="rect">
            <a:avLst/>
          </a:prstGeom>
        </p:spPr>
      </p:pic>
      <p:pic>
        <p:nvPicPr>
          <p:cNvPr id="6" name="Afbeelding 5" descr="Afbeelding met tekst, visitekaartje, schermopname, Lettertype&#10;&#10;Door AI gegenereerde inhoud is mogelijk onjuist.">
            <a:extLst>
              <a:ext uri="{FF2B5EF4-FFF2-40B4-BE49-F238E27FC236}">
                <a16:creationId xmlns:a16="http://schemas.microsoft.com/office/drawing/2014/main" id="{BFAEE2D3-5EC0-BC1C-C9A1-E4F060EA7F42}"/>
              </a:ext>
            </a:extLst>
          </p:cNvPr>
          <p:cNvPicPr>
            <a:picLocks noChangeAspect="1"/>
          </p:cNvPicPr>
          <p:nvPr/>
        </p:nvPicPr>
        <p:blipFill>
          <a:blip r:embed="rId4"/>
          <a:stretch>
            <a:fillRect/>
          </a:stretch>
        </p:blipFill>
        <p:spPr>
          <a:xfrm>
            <a:off x="4350129" y="2471737"/>
            <a:ext cx="4069301" cy="2863158"/>
          </a:xfrm>
          <a:prstGeom prst="rect">
            <a:avLst/>
          </a:prstGeom>
        </p:spPr>
      </p:pic>
      <p:sp>
        <p:nvSpPr>
          <p:cNvPr id="10" name="Tekstvak 9">
            <a:extLst>
              <a:ext uri="{FF2B5EF4-FFF2-40B4-BE49-F238E27FC236}">
                <a16:creationId xmlns:a16="http://schemas.microsoft.com/office/drawing/2014/main" id="{2F4DDBB7-62A2-EA3C-F6CE-7EE42F13F2D3}"/>
              </a:ext>
            </a:extLst>
          </p:cNvPr>
          <p:cNvSpPr txBox="1"/>
          <p:nvPr/>
        </p:nvSpPr>
        <p:spPr>
          <a:xfrm>
            <a:off x="4118553" y="5334895"/>
            <a:ext cx="4532451" cy="369332"/>
          </a:xfrm>
          <a:prstGeom prst="rect">
            <a:avLst/>
          </a:prstGeom>
          <a:noFill/>
        </p:spPr>
        <p:txBody>
          <a:bodyPr wrap="square">
            <a:spAutoFit/>
          </a:bodyPr>
          <a:lstStyle/>
          <a:p>
            <a:r>
              <a:rPr lang="nl-NL" dirty="0"/>
              <a:t>4.3 Mogelijk maken (de basis op orde)</a:t>
            </a:r>
          </a:p>
        </p:txBody>
      </p:sp>
      <p:sp>
        <p:nvSpPr>
          <p:cNvPr id="12" name="Tekstvak 11">
            <a:extLst>
              <a:ext uri="{FF2B5EF4-FFF2-40B4-BE49-F238E27FC236}">
                <a16:creationId xmlns:a16="http://schemas.microsoft.com/office/drawing/2014/main" id="{C31E0631-511F-763D-BBBC-7106F20C4A35}"/>
              </a:ext>
            </a:extLst>
          </p:cNvPr>
          <p:cNvSpPr txBox="1"/>
          <p:nvPr/>
        </p:nvSpPr>
        <p:spPr>
          <a:xfrm>
            <a:off x="1077722" y="3587383"/>
            <a:ext cx="2694850" cy="369332"/>
          </a:xfrm>
          <a:prstGeom prst="rect">
            <a:avLst/>
          </a:prstGeom>
          <a:noFill/>
        </p:spPr>
        <p:txBody>
          <a:bodyPr wrap="square">
            <a:spAutoFit/>
          </a:bodyPr>
          <a:lstStyle/>
          <a:p>
            <a:r>
              <a:rPr lang="nl-NL" dirty="0"/>
              <a:t>4.2 Democratiseren</a:t>
            </a:r>
          </a:p>
        </p:txBody>
      </p:sp>
      <p:pic>
        <p:nvPicPr>
          <p:cNvPr id="14" name="Afbeelding 13" descr="Afbeelding met tekst, visitekaartje, schermopname, Lettertype&#10;&#10;Door AI gegenereerde inhoud is mogelijk onjuist.">
            <a:extLst>
              <a:ext uri="{FF2B5EF4-FFF2-40B4-BE49-F238E27FC236}">
                <a16:creationId xmlns:a16="http://schemas.microsoft.com/office/drawing/2014/main" id="{A8BC0BB5-E894-E123-EFFD-BEA4480CD550}"/>
              </a:ext>
            </a:extLst>
          </p:cNvPr>
          <p:cNvPicPr>
            <a:picLocks noChangeAspect="1"/>
          </p:cNvPicPr>
          <p:nvPr/>
        </p:nvPicPr>
        <p:blipFill>
          <a:blip r:embed="rId5"/>
          <a:stretch>
            <a:fillRect/>
          </a:stretch>
        </p:blipFill>
        <p:spPr>
          <a:xfrm>
            <a:off x="8937792" y="1578416"/>
            <a:ext cx="2769979" cy="2029985"/>
          </a:xfrm>
          <a:prstGeom prst="rect">
            <a:avLst/>
          </a:prstGeom>
        </p:spPr>
      </p:pic>
      <p:sp>
        <p:nvSpPr>
          <p:cNvPr id="16" name="Tekstvak 15">
            <a:extLst>
              <a:ext uri="{FF2B5EF4-FFF2-40B4-BE49-F238E27FC236}">
                <a16:creationId xmlns:a16="http://schemas.microsoft.com/office/drawing/2014/main" id="{C4FD418F-20C9-6F8A-7F25-9F472DDBDB9B}"/>
              </a:ext>
            </a:extLst>
          </p:cNvPr>
          <p:cNvSpPr txBox="1"/>
          <p:nvPr/>
        </p:nvSpPr>
        <p:spPr>
          <a:xfrm>
            <a:off x="8937792" y="3772049"/>
            <a:ext cx="3034748" cy="369332"/>
          </a:xfrm>
          <a:prstGeom prst="rect">
            <a:avLst/>
          </a:prstGeom>
          <a:noFill/>
        </p:spPr>
        <p:txBody>
          <a:bodyPr wrap="square">
            <a:spAutoFit/>
          </a:bodyPr>
          <a:lstStyle/>
          <a:p>
            <a:r>
              <a:rPr lang="nl-NL" dirty="0"/>
              <a:t>4.4 Kansen Benutten</a:t>
            </a:r>
          </a:p>
        </p:txBody>
      </p:sp>
      <p:pic>
        <p:nvPicPr>
          <p:cNvPr id="17" name="Afbeelding 16" descr="Afbeelding met Lettertype, Graphics, schermopname, logo&#10;&#10;Door AI gegenereerde inhoud is mogelijk onjuist.">
            <a:extLst>
              <a:ext uri="{FF2B5EF4-FFF2-40B4-BE49-F238E27FC236}">
                <a16:creationId xmlns:a16="http://schemas.microsoft.com/office/drawing/2014/main" id="{DA4388BF-7250-6DFC-4348-5713F7893635}"/>
              </a:ext>
            </a:extLst>
          </p:cNvPr>
          <p:cNvPicPr>
            <a:picLocks noChangeAspect="1"/>
          </p:cNvPicPr>
          <p:nvPr/>
        </p:nvPicPr>
        <p:blipFill>
          <a:blip r:embed="rId6"/>
          <a:stretch>
            <a:fillRect/>
          </a:stretch>
        </p:blipFill>
        <p:spPr>
          <a:xfrm>
            <a:off x="0" y="6278018"/>
            <a:ext cx="2155787" cy="579982"/>
          </a:xfrm>
          <a:prstGeom prst="rect">
            <a:avLst/>
          </a:prstGeom>
        </p:spPr>
      </p:pic>
      <p:sp>
        <p:nvSpPr>
          <p:cNvPr id="5" name="Tijdelijke aanduiding voor dianummer 4">
            <a:extLst>
              <a:ext uri="{FF2B5EF4-FFF2-40B4-BE49-F238E27FC236}">
                <a16:creationId xmlns:a16="http://schemas.microsoft.com/office/drawing/2014/main" id="{A2F5739B-AB1B-B627-C3BA-223DB163DA59}"/>
              </a:ext>
            </a:extLst>
          </p:cNvPr>
          <p:cNvSpPr>
            <a:spLocks noGrp="1"/>
          </p:cNvSpPr>
          <p:nvPr>
            <p:ph type="sldNum" sz="quarter" idx="12"/>
          </p:nvPr>
        </p:nvSpPr>
        <p:spPr/>
        <p:txBody>
          <a:bodyPr/>
          <a:lstStyle/>
          <a:p>
            <a:pPr rtl="0"/>
            <a:fld id="{D57F1E4F-1CFF-5643-939E-02111984F565}" type="slidenum">
              <a:rPr lang="nl-NL" noProof="0" smtClean="0"/>
              <a:t>7</a:t>
            </a:fld>
            <a:endParaRPr lang="nl-NL" noProof="0"/>
          </a:p>
        </p:txBody>
      </p:sp>
    </p:spTree>
    <p:extLst>
      <p:ext uri="{BB962C8B-B14F-4D97-AF65-F5344CB8AC3E}">
        <p14:creationId xmlns:p14="http://schemas.microsoft.com/office/powerpoint/2010/main" val="3274620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ppt_x"/>
                                          </p:val>
                                        </p:tav>
                                        <p:tav tm="100000">
                                          <p:val>
                                            <p:strVal val="#ppt_x"/>
                                          </p:val>
                                        </p:tav>
                                      </p:tavLst>
                                    </p:anim>
                                    <p:anim calcmode="lin" valueType="num">
                                      <p:cBhvr additive="base">
                                        <p:cTn id="12" dur="20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ppt_x"/>
                                          </p:val>
                                        </p:tav>
                                        <p:tav tm="100000">
                                          <p:val>
                                            <p:strVal val="#ppt_x"/>
                                          </p:val>
                                        </p:tav>
                                      </p:tavLst>
                                    </p:anim>
                                    <p:anim calcmode="lin" valueType="num">
                                      <p:cBhvr additive="base">
                                        <p:cTn id="17" dur="20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ppt_x"/>
                                          </p:val>
                                        </p:tav>
                                        <p:tav tm="100000">
                                          <p:val>
                                            <p:strVal val="#ppt_x"/>
                                          </p:val>
                                        </p:tav>
                                      </p:tavLst>
                                    </p:anim>
                                    <p:anim calcmode="lin" valueType="num">
                                      <p:cBhvr additive="base">
                                        <p:cTn id="21" dur="20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ppt_x"/>
                                          </p:val>
                                        </p:tav>
                                        <p:tav tm="100000">
                                          <p:val>
                                            <p:strVal val="#ppt_x"/>
                                          </p:val>
                                        </p:tav>
                                      </p:tavLst>
                                    </p:anim>
                                    <p:anim calcmode="lin" valueType="num">
                                      <p:cBhvr additive="base">
                                        <p:cTn id="26" dur="20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2000" fill="hold"/>
                                        <p:tgtEl>
                                          <p:spTgt spid="10"/>
                                        </p:tgtEl>
                                        <p:attrNameLst>
                                          <p:attrName>ppt_x</p:attrName>
                                        </p:attrNameLst>
                                      </p:cBhvr>
                                      <p:tavLst>
                                        <p:tav tm="0">
                                          <p:val>
                                            <p:strVal val="#ppt_x"/>
                                          </p:val>
                                        </p:tav>
                                        <p:tav tm="100000">
                                          <p:val>
                                            <p:strVal val="#ppt_x"/>
                                          </p:val>
                                        </p:tav>
                                      </p:tavLst>
                                    </p:anim>
                                    <p:anim calcmode="lin" valueType="num">
                                      <p:cBhvr additive="base">
                                        <p:cTn id="30"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EC953-5C45-1513-F39C-34817D926AD4}"/>
              </a:ext>
            </a:extLst>
          </p:cNvPr>
          <p:cNvSpPr>
            <a:spLocks noGrp="1"/>
          </p:cNvSpPr>
          <p:nvPr>
            <p:ph type="title"/>
          </p:nvPr>
        </p:nvSpPr>
        <p:spPr/>
        <p:txBody>
          <a:bodyPr/>
          <a:lstStyle/>
          <a:p>
            <a:pPr algn="ctr"/>
            <a:r>
              <a:rPr lang="nl-NL" dirty="0"/>
              <a:t>Data gedreven werken</a:t>
            </a:r>
            <a:br>
              <a:rPr lang="nl-NL" dirty="0"/>
            </a:br>
            <a:r>
              <a:rPr lang="en-US" dirty="0"/>
              <a:t>“The Nature of the Firm”</a:t>
            </a:r>
            <a:br>
              <a:rPr lang="nl-NL" dirty="0"/>
            </a:br>
            <a:endParaRPr lang="nl-NL" dirty="0"/>
          </a:p>
        </p:txBody>
      </p:sp>
      <p:sp>
        <p:nvSpPr>
          <p:cNvPr id="3" name="Tijdelijke aanduiding voor dianummer 2">
            <a:extLst>
              <a:ext uri="{FF2B5EF4-FFF2-40B4-BE49-F238E27FC236}">
                <a16:creationId xmlns:a16="http://schemas.microsoft.com/office/drawing/2014/main" id="{4E45E4E2-2DF1-12C9-1F9D-0EA680DE9AAE}"/>
              </a:ext>
            </a:extLst>
          </p:cNvPr>
          <p:cNvSpPr>
            <a:spLocks noGrp="1"/>
          </p:cNvSpPr>
          <p:nvPr>
            <p:ph type="sldNum" sz="quarter" idx="12"/>
          </p:nvPr>
        </p:nvSpPr>
        <p:spPr/>
        <p:txBody>
          <a:bodyPr/>
          <a:lstStyle/>
          <a:p>
            <a:pPr rtl="0"/>
            <a:fld id="{D57F1E4F-1CFF-5643-939E-02111984F565}" type="slidenum">
              <a:rPr lang="nl-NL" noProof="0" smtClean="0"/>
              <a:t>8</a:t>
            </a:fld>
            <a:endParaRPr lang="nl-NL" noProof="0"/>
          </a:p>
        </p:txBody>
      </p:sp>
      <p:pic>
        <p:nvPicPr>
          <p:cNvPr id="4" name="Afbeelding 3" descr="Afbeelding met Lettertype, Graphics, schermopname, logo&#10;&#10;Door AI gegenereerde inhoud is mogelijk onjuist.">
            <a:extLst>
              <a:ext uri="{FF2B5EF4-FFF2-40B4-BE49-F238E27FC236}">
                <a16:creationId xmlns:a16="http://schemas.microsoft.com/office/drawing/2014/main" id="{40FA7558-043B-DA4B-0AE3-EEC63FC7D5C6}"/>
              </a:ext>
            </a:extLst>
          </p:cNvPr>
          <p:cNvPicPr>
            <a:picLocks noChangeAspect="1"/>
          </p:cNvPicPr>
          <p:nvPr/>
        </p:nvPicPr>
        <p:blipFill>
          <a:blip r:embed="rId3"/>
          <a:stretch>
            <a:fillRect/>
          </a:stretch>
        </p:blipFill>
        <p:spPr>
          <a:xfrm>
            <a:off x="0" y="6278018"/>
            <a:ext cx="2155787" cy="579982"/>
          </a:xfrm>
          <a:prstGeom prst="rect">
            <a:avLst/>
          </a:prstGeom>
        </p:spPr>
      </p:pic>
      <p:sp>
        <p:nvSpPr>
          <p:cNvPr id="14" name="Rechthoek 13">
            <a:extLst>
              <a:ext uri="{FF2B5EF4-FFF2-40B4-BE49-F238E27FC236}">
                <a16:creationId xmlns:a16="http://schemas.microsoft.com/office/drawing/2014/main" id="{5969E967-C29D-8420-A0C2-26D50FE80E76}"/>
              </a:ext>
            </a:extLst>
          </p:cNvPr>
          <p:cNvSpPr/>
          <p:nvPr/>
        </p:nvSpPr>
        <p:spPr>
          <a:xfrm>
            <a:off x="6162046" y="1787161"/>
            <a:ext cx="5778283" cy="39509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dianummer 3">
            <a:extLst>
              <a:ext uri="{FF2B5EF4-FFF2-40B4-BE49-F238E27FC236}">
                <a16:creationId xmlns:a16="http://schemas.microsoft.com/office/drawing/2014/main" id="{AA825CCC-1210-5E41-ABF6-8A770919CF31}"/>
              </a:ext>
            </a:extLst>
          </p:cNvPr>
          <p:cNvSpPr txBox="1">
            <a:spLocks/>
          </p:cNvSpPr>
          <p:nvPr/>
        </p:nvSpPr>
        <p:spPr bwMode="gray">
          <a:xfrm>
            <a:off x="6270437" y="1780096"/>
            <a:ext cx="5454527" cy="4096443"/>
          </a:xfrm>
          <a:prstGeom prst="rect">
            <a:avLst/>
          </a:prstGeom>
        </p:spPr>
        <p:txBody>
          <a:bodyPr vert="horz" lIns="0" tIns="0" rIns="0" bIns="0" rtlCol="0" anchor="t" anchorCtr="0">
            <a:normAutofit fontScale="85000" lnSpcReduction="10000"/>
          </a:bodyPr>
          <a:lstStyle>
            <a:defPPr>
              <a:defRPr lang="nl-NL"/>
            </a:defPPr>
            <a:lvl1pPr marL="0" algn="l" defTabSz="914400" rtl="0" eaLnBrk="1" latinLnBrk="0" hangingPunct="1">
              <a:lnSpc>
                <a:spcPct val="100000"/>
              </a:lnSpc>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1100" b="1" dirty="0">
                <a:solidFill>
                  <a:schemeClr val="bg1"/>
                </a:solidFill>
                <a:latin typeface="Verdana"/>
              </a:rPr>
              <a:t>FROM: </a:t>
            </a:r>
            <a:r>
              <a:rPr lang="en-US" sz="1100" dirty="0">
                <a:solidFill>
                  <a:schemeClr val="bg1"/>
                </a:solidFill>
                <a:latin typeface="Verdana"/>
              </a:rPr>
              <a:t>Jeff Bezos</a:t>
            </a:r>
          </a:p>
          <a:p>
            <a:pPr fontAlgn="base">
              <a:lnSpc>
                <a:spcPct val="150000"/>
              </a:lnSpc>
            </a:pPr>
            <a:r>
              <a:rPr lang="en-US" sz="1100" b="1" dirty="0">
                <a:solidFill>
                  <a:schemeClr val="bg1"/>
                </a:solidFill>
                <a:latin typeface="Verdana"/>
              </a:rPr>
              <a:t>TO: </a:t>
            </a:r>
            <a:r>
              <a:rPr lang="en-US" sz="1100" dirty="0">
                <a:solidFill>
                  <a:schemeClr val="bg1"/>
                </a:solidFill>
                <a:latin typeface="Verdana"/>
              </a:rPr>
              <a:t>All Development</a:t>
            </a:r>
          </a:p>
          <a:p>
            <a:pPr fontAlgn="base">
              <a:lnSpc>
                <a:spcPct val="150000"/>
              </a:lnSpc>
            </a:pPr>
            <a:r>
              <a:rPr lang="en-US" sz="1100" b="1" dirty="0">
                <a:solidFill>
                  <a:schemeClr val="bg1"/>
                </a:solidFill>
                <a:latin typeface="Verdana"/>
              </a:rPr>
              <a:t>SUBJECT: </a:t>
            </a:r>
            <a:r>
              <a:rPr lang="en-US" sz="1100" dirty="0">
                <a:solidFill>
                  <a:schemeClr val="bg1"/>
                </a:solidFill>
                <a:latin typeface="Verdana"/>
              </a:rPr>
              <a:t>Bezos Mandate</a:t>
            </a:r>
          </a:p>
          <a:p>
            <a:pPr fontAlgn="base"/>
            <a:endParaRPr lang="en-US" sz="1100" dirty="0">
              <a:solidFill>
                <a:schemeClr val="bg1"/>
              </a:solidFill>
              <a:latin typeface="Verdana"/>
            </a:endParaRPr>
          </a:p>
          <a:p>
            <a:pPr fontAlgn="base">
              <a:lnSpc>
                <a:spcPct val="150000"/>
              </a:lnSpc>
            </a:pPr>
            <a:r>
              <a:rPr lang="en-US" sz="1100" dirty="0">
                <a:solidFill>
                  <a:schemeClr val="bg1"/>
                </a:solidFill>
                <a:latin typeface="Verdana"/>
              </a:rPr>
              <a:t>All teams will henceforth expose their data and functionality through services interface. Teams must communicate with each other trough these interfaces.</a:t>
            </a:r>
          </a:p>
          <a:p>
            <a:pPr fontAlgn="base">
              <a:lnSpc>
                <a:spcPct val="150000"/>
              </a:lnSpc>
            </a:pPr>
            <a:r>
              <a:rPr lang="en-US" sz="1800" b="1" dirty="0">
                <a:solidFill>
                  <a:schemeClr val="accent1"/>
                </a:solidFill>
                <a:latin typeface="+mj-lt"/>
                <a:ea typeface="+mj-ea"/>
                <a:cs typeface="+mj-cs"/>
              </a:rPr>
              <a:t>There will be no other form of inter-process communication allowed: no direct linking, no direct reads or another team’s data store, no shared-memory model, no back doors whatsoever. </a:t>
            </a:r>
            <a:r>
              <a:rPr lang="en-US" sz="1100" dirty="0">
                <a:solidFill>
                  <a:schemeClr val="bg1"/>
                </a:solidFill>
                <a:latin typeface="Verdana"/>
              </a:rPr>
              <a:t>The only communication allowed is via service interface calls over the network. It doesn’t matter what technology they use. Alle service interfaces, without exceptions, must be designed from the ground up to be externalizable. That is to say, the team must plan and design to be able to expose the interface to developers in the outside world. </a:t>
            </a:r>
            <a:r>
              <a:rPr lang="en-US" sz="1800" b="1" dirty="0">
                <a:solidFill>
                  <a:schemeClr val="accent1"/>
                </a:solidFill>
                <a:latin typeface="+mj-lt"/>
                <a:ea typeface="+mj-ea"/>
                <a:cs typeface="+mj-cs"/>
              </a:rPr>
              <a:t>No exceptions. Anyone who doesn’t do this will be fired. Thank you; have a nice day!</a:t>
            </a:r>
          </a:p>
          <a:p>
            <a:pPr fontAlgn="base">
              <a:lnSpc>
                <a:spcPct val="150000"/>
              </a:lnSpc>
            </a:pPr>
            <a:endParaRPr lang="en-US" sz="1100" dirty="0">
              <a:solidFill>
                <a:schemeClr val="bg1"/>
              </a:solidFill>
              <a:latin typeface="Verdana"/>
            </a:endParaRPr>
          </a:p>
          <a:p>
            <a:pPr fontAlgn="base">
              <a:lnSpc>
                <a:spcPct val="150000"/>
              </a:lnSpc>
            </a:pPr>
            <a:r>
              <a:rPr lang="en-US" sz="1100" dirty="0">
                <a:solidFill>
                  <a:schemeClr val="bg1"/>
                </a:solidFill>
                <a:latin typeface="Verdana"/>
              </a:rPr>
              <a:t>Jeff Bezos</a:t>
            </a:r>
          </a:p>
        </p:txBody>
      </p:sp>
      <p:pic>
        <p:nvPicPr>
          <p:cNvPr id="13" name="Afbeelding 12">
            <a:extLst>
              <a:ext uri="{FF2B5EF4-FFF2-40B4-BE49-F238E27FC236}">
                <a16:creationId xmlns:a16="http://schemas.microsoft.com/office/drawing/2014/main" id="{50F1A6E1-52CD-1F57-541D-3612D63E94D3}"/>
              </a:ext>
            </a:extLst>
          </p:cNvPr>
          <p:cNvPicPr>
            <a:picLocks noChangeAspect="1"/>
          </p:cNvPicPr>
          <p:nvPr/>
        </p:nvPicPr>
        <p:blipFill>
          <a:blip r:embed="rId4"/>
          <a:stretch>
            <a:fillRect/>
          </a:stretch>
        </p:blipFill>
        <p:spPr>
          <a:xfrm>
            <a:off x="707519" y="1787160"/>
            <a:ext cx="5454527" cy="3950910"/>
          </a:xfrm>
          <a:prstGeom prst="rect">
            <a:avLst/>
          </a:prstGeom>
        </p:spPr>
      </p:pic>
      <p:sp>
        <p:nvSpPr>
          <p:cNvPr id="7" name="Titel 6">
            <a:extLst>
              <a:ext uri="{FF2B5EF4-FFF2-40B4-BE49-F238E27FC236}">
                <a16:creationId xmlns:a16="http://schemas.microsoft.com/office/drawing/2014/main" id="{ACC5BB56-2C61-38E2-D59B-8CB84DA2903D}"/>
              </a:ext>
            </a:extLst>
          </p:cNvPr>
          <p:cNvSpPr txBox="1">
            <a:spLocks/>
          </p:cNvSpPr>
          <p:nvPr/>
        </p:nvSpPr>
        <p:spPr bwMode="gray">
          <a:xfrm>
            <a:off x="1397376" y="3603208"/>
            <a:ext cx="4698624" cy="1471127"/>
          </a:xfrm>
          <a:prstGeom prst="rect">
            <a:avLst/>
          </a:prstGeom>
          <a:solidFill>
            <a:srgbClr val="86A9BA"/>
          </a:solidFill>
        </p:spPr>
        <p:txBody>
          <a:bodyPr vert="horz" lIns="0" tIns="0" rIns="0" bIns="0" rtlCol="0" anchor="ctr" anchorCtr="0">
            <a:noAutofit/>
          </a:bodyPr>
          <a:lst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a:lstStyle>
          <a:p>
            <a:pPr algn="ctr">
              <a:lnSpc>
                <a:spcPct val="150000"/>
              </a:lnSpc>
            </a:pPr>
            <a:r>
              <a:rPr lang="en-US" sz="2000" dirty="0">
                <a:solidFill>
                  <a:srgbClr val="FFFFFF"/>
                </a:solidFill>
                <a:latin typeface="Verdana"/>
              </a:rPr>
              <a:t>De spiegelhypothese</a:t>
            </a:r>
          </a:p>
          <a:p>
            <a:pPr algn="ctr">
              <a:lnSpc>
                <a:spcPct val="150000"/>
              </a:lnSpc>
            </a:pPr>
            <a:r>
              <a:rPr lang="nl-NL" sz="1200" b="0" dirty="0">
                <a:solidFill>
                  <a:srgbClr val="FFFFFF"/>
                </a:solidFill>
                <a:latin typeface="Arial" panose="020B0604020202020204" pitchFamily="34" charset="0"/>
              </a:rPr>
              <a:t>De relatie tussen de structuur van een organisatie en de architectuur van de technologische systemen waarmee de organisatie werkt. Kortom: “de organisatie weerspiegelt het systeem, en het systeem weerspiegelt de organisatie”</a:t>
            </a:r>
          </a:p>
        </p:txBody>
      </p:sp>
    </p:spTree>
    <p:extLst>
      <p:ext uri="{BB962C8B-B14F-4D97-AF65-F5344CB8AC3E}">
        <p14:creationId xmlns:p14="http://schemas.microsoft.com/office/powerpoint/2010/main" val="1443053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 fill="hold"/>
                                        <p:tgtEl>
                                          <p:spTgt spid="14"/>
                                        </p:tgtEl>
                                        <p:attrNameLst>
                                          <p:attrName>ppt_x</p:attrName>
                                        </p:attrNameLst>
                                      </p:cBhvr>
                                      <p:tavLst>
                                        <p:tav tm="0">
                                          <p:val>
                                            <p:strVal val="#ppt_x"/>
                                          </p:val>
                                        </p:tav>
                                        <p:tav tm="100000">
                                          <p:val>
                                            <p:strVal val="#ppt_x"/>
                                          </p:val>
                                        </p:tav>
                                      </p:tavLst>
                                    </p:anim>
                                    <p:anim calcmode="lin" valueType="num">
                                      <p:cBhvr additive="base">
                                        <p:cTn id="12"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ppt_x"/>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48ADE-35B9-40A3-6412-04FD86A5D445}"/>
              </a:ext>
            </a:extLst>
          </p:cNvPr>
          <p:cNvSpPr>
            <a:spLocks noGrp="1"/>
          </p:cNvSpPr>
          <p:nvPr>
            <p:ph type="title"/>
          </p:nvPr>
        </p:nvSpPr>
        <p:spPr>
          <a:xfrm>
            <a:off x="646110" y="452718"/>
            <a:ext cx="10697751" cy="1400530"/>
          </a:xfrm>
        </p:spPr>
        <p:txBody>
          <a:bodyPr/>
          <a:lstStyle/>
          <a:p>
            <a:r>
              <a:rPr lang="nl-NL" sz="4000" dirty="0"/>
              <a:t>Nationaal Actieplan Mensenrechten</a:t>
            </a:r>
            <a:br>
              <a:rPr lang="nl-NL" sz="4000" dirty="0"/>
            </a:br>
            <a:r>
              <a:rPr lang="nl-NL" sz="4000" dirty="0"/>
              <a:t>Toegankelijkheid van voorzieningen</a:t>
            </a:r>
          </a:p>
        </p:txBody>
      </p:sp>
      <p:pic>
        <p:nvPicPr>
          <p:cNvPr id="4" name="Afbeelding 3" descr="Afbeelding met silhouet&#10;&#10;Door AI gegenereerde inhoud is mogelijk onjuist.">
            <a:extLst>
              <a:ext uri="{FF2B5EF4-FFF2-40B4-BE49-F238E27FC236}">
                <a16:creationId xmlns:a16="http://schemas.microsoft.com/office/drawing/2014/main" id="{1463526D-02A6-9DAF-E872-619D365635B6}"/>
              </a:ext>
            </a:extLst>
          </p:cNvPr>
          <p:cNvPicPr>
            <a:picLocks noChangeAspect="1"/>
          </p:cNvPicPr>
          <p:nvPr/>
        </p:nvPicPr>
        <p:blipFill>
          <a:blip r:embed="rId3"/>
          <a:stretch>
            <a:fillRect/>
          </a:stretch>
        </p:blipFill>
        <p:spPr>
          <a:xfrm>
            <a:off x="4371714" y="1805725"/>
            <a:ext cx="2621692" cy="2907436"/>
          </a:xfrm>
          <a:prstGeom prst="rect">
            <a:avLst/>
          </a:prstGeom>
        </p:spPr>
      </p:pic>
      <p:pic>
        <p:nvPicPr>
          <p:cNvPr id="6" name="Afbeelding 5" descr="Afbeelding met silhouet&#10;&#10;Door AI gegenereerde inhoud is mogelijk onjuist.">
            <a:extLst>
              <a:ext uri="{FF2B5EF4-FFF2-40B4-BE49-F238E27FC236}">
                <a16:creationId xmlns:a16="http://schemas.microsoft.com/office/drawing/2014/main" id="{77E4BE42-4915-7BE7-4959-233AF5E25EAE}"/>
              </a:ext>
            </a:extLst>
          </p:cNvPr>
          <p:cNvPicPr>
            <a:picLocks noChangeAspect="1"/>
          </p:cNvPicPr>
          <p:nvPr/>
        </p:nvPicPr>
        <p:blipFill>
          <a:blip r:embed="rId4"/>
          <a:stretch>
            <a:fillRect/>
          </a:stretch>
        </p:blipFill>
        <p:spPr>
          <a:xfrm>
            <a:off x="7750548" y="1805345"/>
            <a:ext cx="2621692" cy="2907816"/>
          </a:xfrm>
          <a:prstGeom prst="rect">
            <a:avLst/>
          </a:prstGeom>
        </p:spPr>
      </p:pic>
      <p:pic>
        <p:nvPicPr>
          <p:cNvPr id="8" name="Afbeelding 7" descr="Afbeelding met paard, silhouet, ontwerp&#10;&#10;Door AI gegenereerde inhoud is mogelijk onjuist.">
            <a:extLst>
              <a:ext uri="{FF2B5EF4-FFF2-40B4-BE49-F238E27FC236}">
                <a16:creationId xmlns:a16="http://schemas.microsoft.com/office/drawing/2014/main" id="{4C3A5E11-9A8C-0810-F668-95483F909ECC}"/>
              </a:ext>
            </a:extLst>
          </p:cNvPr>
          <p:cNvPicPr>
            <a:picLocks noChangeAspect="1"/>
          </p:cNvPicPr>
          <p:nvPr/>
        </p:nvPicPr>
        <p:blipFill>
          <a:blip r:embed="rId5"/>
          <a:stretch>
            <a:fillRect/>
          </a:stretch>
        </p:blipFill>
        <p:spPr>
          <a:xfrm>
            <a:off x="992880" y="1805726"/>
            <a:ext cx="2621692" cy="2907435"/>
          </a:xfrm>
          <a:prstGeom prst="rect">
            <a:avLst/>
          </a:prstGeom>
        </p:spPr>
      </p:pic>
      <p:sp>
        <p:nvSpPr>
          <p:cNvPr id="10" name="Tekstvak 9">
            <a:extLst>
              <a:ext uri="{FF2B5EF4-FFF2-40B4-BE49-F238E27FC236}">
                <a16:creationId xmlns:a16="http://schemas.microsoft.com/office/drawing/2014/main" id="{8664083A-F157-A4AE-70F5-6092C8C9E89A}"/>
              </a:ext>
            </a:extLst>
          </p:cNvPr>
          <p:cNvSpPr txBox="1"/>
          <p:nvPr/>
        </p:nvSpPr>
        <p:spPr>
          <a:xfrm>
            <a:off x="1268105" y="4793279"/>
            <a:ext cx="2071242" cy="1477328"/>
          </a:xfrm>
          <a:prstGeom prst="rect">
            <a:avLst/>
          </a:prstGeom>
          <a:noFill/>
        </p:spPr>
        <p:txBody>
          <a:bodyPr wrap="square">
            <a:spAutoFit/>
          </a:bodyPr>
          <a:lstStyle/>
          <a:p>
            <a:pPr algn="ctr"/>
            <a:r>
              <a:rPr lang="nl-NL" u="sng" strike="noStrike" baseline="0" dirty="0">
                <a:solidFill>
                  <a:srgbClr val="FFFFFF"/>
                </a:solidFill>
              </a:rPr>
              <a:t>Digitale Inclusie:</a:t>
            </a:r>
            <a:r>
              <a:rPr lang="nl-NL" u="none" strike="noStrike" baseline="0" dirty="0">
                <a:solidFill>
                  <a:srgbClr val="FFFFFF"/>
                </a:solidFill>
              </a:rPr>
              <a:t> </a:t>
            </a:r>
          </a:p>
          <a:p>
            <a:pPr algn="ctr"/>
            <a:endParaRPr lang="nl-NL" b="1" i="0" u="none" strike="noStrike" baseline="0" dirty="0">
              <a:solidFill>
                <a:srgbClr val="FFFFFF"/>
              </a:solidFill>
            </a:endParaRPr>
          </a:p>
          <a:p>
            <a:pPr algn="ctr"/>
            <a:r>
              <a:rPr lang="nl-NL" b="1" i="0" u="none" strike="noStrike" baseline="0" dirty="0">
                <a:solidFill>
                  <a:srgbClr val="FFFFFF"/>
                </a:solidFill>
              </a:rPr>
              <a:t>iedereen </a:t>
            </a:r>
          </a:p>
          <a:p>
            <a:pPr algn="ctr"/>
            <a:r>
              <a:rPr lang="nl-NL" b="1" i="0" u="none" strike="noStrike" baseline="0" dirty="0">
                <a:solidFill>
                  <a:srgbClr val="FFFFFF"/>
                </a:solidFill>
              </a:rPr>
              <a:t>moet mee kunnen doen</a:t>
            </a:r>
            <a:r>
              <a:rPr lang="nl-NL" b="1" i="0" u="none" strike="noStrike" baseline="0" dirty="0">
                <a:solidFill>
                  <a:srgbClr val="000000"/>
                </a:solidFill>
              </a:rPr>
              <a:t> </a:t>
            </a:r>
            <a:endParaRPr lang="nl-NL" b="1" dirty="0"/>
          </a:p>
        </p:txBody>
      </p:sp>
      <p:sp>
        <p:nvSpPr>
          <p:cNvPr id="11" name="Tekstvak 10">
            <a:extLst>
              <a:ext uri="{FF2B5EF4-FFF2-40B4-BE49-F238E27FC236}">
                <a16:creationId xmlns:a16="http://schemas.microsoft.com/office/drawing/2014/main" id="{D87BF3E6-29B0-86DC-A968-20265DD5AA6B}"/>
              </a:ext>
            </a:extLst>
          </p:cNvPr>
          <p:cNvSpPr txBox="1"/>
          <p:nvPr/>
        </p:nvSpPr>
        <p:spPr>
          <a:xfrm>
            <a:off x="4595969" y="4793279"/>
            <a:ext cx="2206615" cy="1477328"/>
          </a:xfrm>
          <a:prstGeom prst="rect">
            <a:avLst/>
          </a:prstGeom>
          <a:noFill/>
        </p:spPr>
        <p:txBody>
          <a:bodyPr wrap="square">
            <a:spAutoFit/>
          </a:bodyPr>
          <a:lstStyle/>
          <a:p>
            <a:pPr algn="ctr"/>
            <a:r>
              <a:rPr lang="nl-NL" sz="1800" i="0" u="sng" strike="noStrike" baseline="0" dirty="0">
                <a:solidFill>
                  <a:srgbClr val="FFFFFF"/>
                </a:solidFill>
                <a:latin typeface="+mj-lt"/>
              </a:rPr>
              <a:t>Integrale aanpak</a:t>
            </a:r>
            <a:r>
              <a:rPr lang="nl-NL" sz="1800" i="0" u="none" strike="noStrike" baseline="0" dirty="0">
                <a:solidFill>
                  <a:srgbClr val="FFFFFF"/>
                </a:solidFill>
                <a:latin typeface="+mj-lt"/>
              </a:rPr>
              <a:t>:</a:t>
            </a:r>
          </a:p>
          <a:p>
            <a:pPr algn="ctr"/>
            <a:endParaRPr lang="nl-NL" b="1" dirty="0">
              <a:solidFill>
                <a:srgbClr val="FFFFFF"/>
              </a:solidFill>
              <a:latin typeface="+mj-lt"/>
            </a:endParaRPr>
          </a:p>
          <a:p>
            <a:pPr algn="ctr"/>
            <a:r>
              <a:rPr lang="nl-NL" sz="1800" b="1" i="0" u="none" strike="noStrike" baseline="0" dirty="0">
                <a:solidFill>
                  <a:srgbClr val="FFFFFF"/>
                </a:solidFill>
                <a:latin typeface="+mj-lt"/>
              </a:rPr>
              <a:t>oplossingen </a:t>
            </a:r>
          </a:p>
          <a:p>
            <a:pPr algn="ctr"/>
            <a:r>
              <a:rPr lang="nl-NL" sz="1800" b="1" i="0" u="none" strike="noStrike" baseline="0" dirty="0">
                <a:solidFill>
                  <a:srgbClr val="FFFFFF"/>
                </a:solidFill>
                <a:latin typeface="+mj-lt"/>
              </a:rPr>
              <a:t>als het systeem vastloopt</a:t>
            </a:r>
            <a:endParaRPr lang="nl-NL" b="1" dirty="0">
              <a:latin typeface="+mj-lt"/>
            </a:endParaRPr>
          </a:p>
        </p:txBody>
      </p:sp>
      <p:sp>
        <p:nvSpPr>
          <p:cNvPr id="12" name="Tekstvak 11">
            <a:extLst>
              <a:ext uri="{FF2B5EF4-FFF2-40B4-BE49-F238E27FC236}">
                <a16:creationId xmlns:a16="http://schemas.microsoft.com/office/drawing/2014/main" id="{3ED35FC4-9CB0-55C1-FC66-A2EA439C996F}"/>
              </a:ext>
            </a:extLst>
          </p:cNvPr>
          <p:cNvSpPr txBox="1"/>
          <p:nvPr/>
        </p:nvSpPr>
        <p:spPr>
          <a:xfrm>
            <a:off x="7362614" y="4793279"/>
            <a:ext cx="3394972" cy="1477328"/>
          </a:xfrm>
          <a:prstGeom prst="rect">
            <a:avLst/>
          </a:prstGeom>
          <a:noFill/>
        </p:spPr>
        <p:txBody>
          <a:bodyPr wrap="square">
            <a:spAutoFit/>
          </a:bodyPr>
          <a:lstStyle/>
          <a:p>
            <a:pPr algn="ctr"/>
            <a:r>
              <a:rPr lang="nl-NL" u="sng" dirty="0"/>
              <a:t>Participatie en bescherming</a:t>
            </a:r>
            <a:r>
              <a:rPr lang="nl-NL" dirty="0"/>
              <a:t>: </a:t>
            </a:r>
          </a:p>
          <a:p>
            <a:pPr algn="ctr"/>
            <a:endParaRPr lang="nl-NL" b="1" dirty="0"/>
          </a:p>
          <a:p>
            <a:pPr algn="ctr"/>
            <a:r>
              <a:rPr lang="nl-NL" b="1" dirty="0"/>
              <a:t>opkomen </a:t>
            </a:r>
          </a:p>
          <a:p>
            <a:pPr algn="ctr"/>
            <a:r>
              <a:rPr lang="nl-NL" b="1" dirty="0"/>
              <a:t>voor je </a:t>
            </a:r>
          </a:p>
          <a:p>
            <a:pPr algn="ctr"/>
            <a:r>
              <a:rPr lang="nl-NL" b="1" dirty="0"/>
              <a:t>rechten </a:t>
            </a:r>
          </a:p>
        </p:txBody>
      </p:sp>
      <p:pic>
        <p:nvPicPr>
          <p:cNvPr id="14" name="Afbeelding 13" descr="Afbeelding met Lettertype, schermopname, Graphics, tekst&#10;&#10;Door AI gegenereerde inhoud is mogelijk onjuist.">
            <a:extLst>
              <a:ext uri="{FF2B5EF4-FFF2-40B4-BE49-F238E27FC236}">
                <a16:creationId xmlns:a16="http://schemas.microsoft.com/office/drawing/2014/main" id="{F2C6FB7A-C584-8B8F-55A5-9126185F5E33}"/>
              </a:ext>
            </a:extLst>
          </p:cNvPr>
          <p:cNvPicPr>
            <a:picLocks noChangeAspect="1"/>
          </p:cNvPicPr>
          <p:nvPr/>
        </p:nvPicPr>
        <p:blipFill>
          <a:blip r:embed="rId6"/>
          <a:stretch>
            <a:fillRect/>
          </a:stretch>
        </p:blipFill>
        <p:spPr>
          <a:xfrm>
            <a:off x="11483" y="6278018"/>
            <a:ext cx="2155787" cy="579982"/>
          </a:xfrm>
          <a:prstGeom prst="rect">
            <a:avLst/>
          </a:prstGeom>
        </p:spPr>
      </p:pic>
      <p:sp>
        <p:nvSpPr>
          <p:cNvPr id="7" name="Tijdelijke aanduiding voor dianummer 6">
            <a:extLst>
              <a:ext uri="{FF2B5EF4-FFF2-40B4-BE49-F238E27FC236}">
                <a16:creationId xmlns:a16="http://schemas.microsoft.com/office/drawing/2014/main" id="{F163FEB2-4F8F-ECA7-6DC8-052D3AAE135A}"/>
              </a:ext>
            </a:extLst>
          </p:cNvPr>
          <p:cNvSpPr>
            <a:spLocks noGrp="1"/>
          </p:cNvSpPr>
          <p:nvPr>
            <p:ph type="sldNum" sz="quarter" idx="12"/>
          </p:nvPr>
        </p:nvSpPr>
        <p:spPr/>
        <p:txBody>
          <a:bodyPr/>
          <a:lstStyle/>
          <a:p>
            <a:pPr rtl="0"/>
            <a:fld id="{D57F1E4F-1CFF-5643-939E-02111984F565}" type="slidenum">
              <a:rPr lang="nl-NL" noProof="0" smtClean="0"/>
              <a:t>9</a:t>
            </a:fld>
            <a:endParaRPr lang="nl-NL" noProof="0"/>
          </a:p>
        </p:txBody>
      </p:sp>
    </p:spTree>
    <p:extLst>
      <p:ext uri="{BB962C8B-B14F-4D97-AF65-F5344CB8AC3E}">
        <p14:creationId xmlns:p14="http://schemas.microsoft.com/office/powerpoint/2010/main" val="103013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ppt_x"/>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Office_50521250_TF78884036_Win32" id="{A1837039-3B1E-48C2-8701-FB0000C7D70C}" vid="{D4172354-17AA-4B4D-90DF-1B169D09F3E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30393A-FEC6-4A44-9E4A-6EA49F1F7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C88F1-1664-415F-AFCE-F6CF4580981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0D16958A-754B-4396-9457-FD7A427A3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Digitaal ontwerp</Template>
  <TotalTime>656</TotalTime>
  <Words>2915</Words>
  <Application>Microsoft Office PowerPoint</Application>
  <PresentationFormat>Breedbeeld</PresentationFormat>
  <Paragraphs>364</Paragraphs>
  <Slides>21</Slides>
  <Notes>18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21</vt:i4>
      </vt:variant>
    </vt:vector>
  </HeadingPairs>
  <TitlesOfParts>
    <vt:vector size="30" baseType="lpstr">
      <vt:lpstr>Arial</vt:lpstr>
      <vt:lpstr>Calibri</vt:lpstr>
      <vt:lpstr>Candara</vt:lpstr>
      <vt:lpstr>Century Gothic</vt:lpstr>
      <vt:lpstr>RijksoverheidSansText</vt:lpstr>
      <vt:lpstr>Verdana</vt:lpstr>
      <vt:lpstr>Wingdings</vt:lpstr>
      <vt:lpstr>Wingdings 3</vt:lpstr>
      <vt:lpstr>Ion</vt:lpstr>
      <vt:lpstr>  </vt:lpstr>
      <vt:lpstr>Agenda</vt:lpstr>
      <vt:lpstr>Woorden doen er toe</vt:lpstr>
      <vt:lpstr>Definities en begrippen scheiding van machten “macht en tegenmacht</vt:lpstr>
      <vt:lpstr>Nederlandse Digitaliseringsstrategie</vt:lpstr>
      <vt:lpstr>Digitale Agenda Gemeenten 2028</vt:lpstr>
      <vt:lpstr>Digitale Agenda Gemeenten 2028</vt:lpstr>
      <vt:lpstr>Data gedreven werken “The Nature of the Firm” </vt:lpstr>
      <vt:lpstr>Nationaal Actieplan Mensenrechten Toegankelijkheid van voorzieningen</vt:lpstr>
      <vt:lpstr>Praktijkvoorbeelden N.a.v. de Pius-x  vrijdag 16 jan 2026</vt:lpstr>
      <vt:lpstr>Iedereen moet mee kunnen doen Digitale Inclusie </vt:lpstr>
      <vt:lpstr>Oplossingen als het systeem vastloopt Integrale aanpak:    </vt:lpstr>
      <vt:lpstr>Opkomen voor je rechten Participatie en bescherming</vt:lpstr>
      <vt:lpstr>De basis op Orde, Bedrijfsvoering Artikel 3. Kwalitatieve aspecten</vt:lpstr>
      <vt:lpstr>Beantwoording Woo-verzoeken De basis is NIET op orde)</vt:lpstr>
      <vt:lpstr>Informatie is iets anders dan de werkelijkheid (Controlerende functie) </vt:lpstr>
      <vt:lpstr>Digitale grondrechten en ethiek</vt:lpstr>
      <vt:lpstr>Digitale grondrechten en ethiek</vt:lpstr>
      <vt:lpstr>Digitale grondrechten en ethiek Kansen benutten</vt:lpstr>
      <vt:lpstr>Digitale grondrechten en ethiek</vt:lpstr>
      <vt:lpstr>Bedankt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 en Lidy Bond-Visser</dc:creator>
  <cp:lastModifiedBy>Nico en Lidy Bond-Visser</cp:lastModifiedBy>
  <cp:revision>59</cp:revision>
  <dcterms:created xsi:type="dcterms:W3CDTF">2026-01-02T11:51:08Z</dcterms:created>
  <dcterms:modified xsi:type="dcterms:W3CDTF">2026-01-12T15:51:55Z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